
<file path=[Content_Types].xml><?xml version="1.0" encoding="utf-8"?>
<Types xmlns="http://schemas.openxmlformats.org/package/2006/content-types">
  <Default Extension="mp3" ContentType="audio/mpeg"/>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59" r:id="rId6"/>
    <p:sldId id="273" r:id="rId7"/>
    <p:sldId id="274" r:id="rId8"/>
    <p:sldId id="275" r:id="rId9"/>
    <p:sldId id="276" r:id="rId10"/>
    <p:sldId id="269" r:id="rId11"/>
    <p:sldId id="272" r:id="rId12"/>
    <p:sldId id="270" r:id="rId13"/>
    <p:sldId id="277" r:id="rId14"/>
    <p:sldId id="262" r:id="rId15"/>
    <p:sldId id="263" r:id="rId16"/>
    <p:sldId id="264" r:id="rId17"/>
    <p:sldId id="265" r:id="rId18"/>
    <p:sldId id="266" r:id="rId19"/>
    <p:sldId id="267" r:id="rId20"/>
    <p:sldId id="26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3834" y="19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p:cNvSpPr>
            <a:spLocks noGrp="1"/>
          </p:cNvSpPr>
          <p:nvPr>
            <p:ph type="dt" sz="half" idx="10"/>
          </p:nvPr>
        </p:nvSpPr>
        <p:spPr/>
        <p:txBody>
          <a:body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133688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660975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376351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348664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219330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p:cNvSpPr>
            <a:spLocks noGrp="1"/>
          </p:cNvSpPr>
          <p:nvPr>
            <p:ph type="dt" sz="half" idx="10"/>
          </p:nvPr>
        </p:nvSpPr>
        <p:spPr/>
        <p:txBody>
          <a:bodyPr/>
          <a:lstStyle/>
          <a:p>
            <a:fld id="{D5552187-B809-447C-BF68-F7C9DB5B337C}" type="datetimeFigureOut">
              <a:rPr lang="fr-CA" smtClean="0"/>
              <a:t>2017-05-11</a:t>
            </a:fld>
            <a:endParaRPr lang="fr-CA"/>
          </a:p>
        </p:txBody>
      </p:sp>
      <p:sp>
        <p:nvSpPr>
          <p:cNvPr id="6" name="Espace réservé du pied de page 5"/>
          <p:cNvSpPr>
            <a:spLocks noGrp="1"/>
          </p:cNvSpPr>
          <p:nvPr>
            <p:ph type="ftr" sz="quarter" idx="11"/>
          </p:nvPr>
        </p:nvSpPr>
        <p:spPr/>
        <p:txBody>
          <a:bodyPr/>
          <a:lstStyle/>
          <a:p>
            <a:endParaRPr lang="fr-CA"/>
          </a:p>
        </p:txBody>
      </p:sp>
      <p:sp>
        <p:nvSpPr>
          <p:cNvPr id="7" name="Espace réservé du numéro de diapositive 6"/>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22653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p:cNvSpPr>
            <a:spLocks noGrp="1"/>
          </p:cNvSpPr>
          <p:nvPr>
            <p:ph type="dt" sz="half" idx="10"/>
          </p:nvPr>
        </p:nvSpPr>
        <p:spPr/>
        <p:txBody>
          <a:bodyPr/>
          <a:lstStyle/>
          <a:p>
            <a:fld id="{D5552187-B809-447C-BF68-F7C9DB5B337C}" type="datetimeFigureOut">
              <a:rPr lang="fr-CA" smtClean="0"/>
              <a:t>2017-05-11</a:t>
            </a:fld>
            <a:endParaRPr lang="fr-CA"/>
          </a:p>
        </p:txBody>
      </p:sp>
      <p:sp>
        <p:nvSpPr>
          <p:cNvPr id="8" name="Espace réservé du pied de page 7"/>
          <p:cNvSpPr>
            <a:spLocks noGrp="1"/>
          </p:cNvSpPr>
          <p:nvPr>
            <p:ph type="ftr" sz="quarter" idx="11"/>
          </p:nvPr>
        </p:nvSpPr>
        <p:spPr/>
        <p:txBody>
          <a:bodyPr/>
          <a:lstStyle/>
          <a:p>
            <a:endParaRPr lang="fr-CA"/>
          </a:p>
        </p:txBody>
      </p:sp>
      <p:sp>
        <p:nvSpPr>
          <p:cNvPr id="9" name="Espace réservé du numéro de diapositive 8"/>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223239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e la date 2"/>
          <p:cNvSpPr>
            <a:spLocks noGrp="1"/>
          </p:cNvSpPr>
          <p:nvPr>
            <p:ph type="dt" sz="half" idx="10"/>
          </p:nvPr>
        </p:nvSpPr>
        <p:spPr/>
        <p:txBody>
          <a:bodyPr/>
          <a:lstStyle/>
          <a:p>
            <a:fld id="{D5552187-B809-447C-BF68-F7C9DB5B337C}" type="datetimeFigureOut">
              <a:rPr lang="fr-CA" smtClean="0"/>
              <a:t>2017-05-11</a:t>
            </a:fld>
            <a:endParaRPr lang="fr-CA"/>
          </a:p>
        </p:txBody>
      </p:sp>
      <p:sp>
        <p:nvSpPr>
          <p:cNvPr id="4" name="Espace réservé du pied de page 3"/>
          <p:cNvSpPr>
            <a:spLocks noGrp="1"/>
          </p:cNvSpPr>
          <p:nvPr>
            <p:ph type="ftr" sz="quarter" idx="11"/>
          </p:nvPr>
        </p:nvSpPr>
        <p:spPr/>
        <p:txBody>
          <a:bodyPr/>
          <a:lstStyle/>
          <a:p>
            <a:endParaRPr lang="fr-CA"/>
          </a:p>
        </p:txBody>
      </p:sp>
      <p:sp>
        <p:nvSpPr>
          <p:cNvPr id="5" name="Espace réservé du numéro de diapositive 4"/>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262970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5552187-B809-447C-BF68-F7C9DB5B337C}" type="datetimeFigureOut">
              <a:rPr lang="fr-CA" smtClean="0"/>
              <a:t>2017-05-11</a:t>
            </a:fld>
            <a:endParaRPr lang="fr-CA"/>
          </a:p>
        </p:txBody>
      </p:sp>
      <p:sp>
        <p:nvSpPr>
          <p:cNvPr id="3" name="Espace réservé du pied de page 2"/>
          <p:cNvSpPr>
            <a:spLocks noGrp="1"/>
          </p:cNvSpPr>
          <p:nvPr>
            <p:ph type="ftr" sz="quarter" idx="11"/>
          </p:nvPr>
        </p:nvSpPr>
        <p:spPr/>
        <p:txBody>
          <a:bodyPr/>
          <a:lstStyle/>
          <a:p>
            <a:endParaRPr lang="fr-CA"/>
          </a:p>
        </p:txBody>
      </p:sp>
      <p:sp>
        <p:nvSpPr>
          <p:cNvPr id="4" name="Espace réservé du numéro de diapositive 3"/>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364961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5552187-B809-447C-BF68-F7C9DB5B337C}" type="datetimeFigureOut">
              <a:rPr lang="fr-CA" smtClean="0"/>
              <a:t>2017-05-11</a:t>
            </a:fld>
            <a:endParaRPr lang="fr-CA"/>
          </a:p>
        </p:txBody>
      </p:sp>
      <p:sp>
        <p:nvSpPr>
          <p:cNvPr id="6" name="Espace réservé du pied de page 5"/>
          <p:cNvSpPr>
            <a:spLocks noGrp="1"/>
          </p:cNvSpPr>
          <p:nvPr>
            <p:ph type="ftr" sz="quarter" idx="11"/>
          </p:nvPr>
        </p:nvSpPr>
        <p:spPr/>
        <p:txBody>
          <a:bodyPr/>
          <a:lstStyle/>
          <a:p>
            <a:endParaRPr lang="fr-CA"/>
          </a:p>
        </p:txBody>
      </p:sp>
      <p:sp>
        <p:nvSpPr>
          <p:cNvPr id="7" name="Espace réservé du numéro de diapositive 6"/>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1953852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5552187-B809-447C-BF68-F7C9DB5B337C}" type="datetimeFigureOut">
              <a:rPr lang="fr-CA" smtClean="0"/>
              <a:t>2017-05-11</a:t>
            </a:fld>
            <a:endParaRPr lang="fr-CA"/>
          </a:p>
        </p:txBody>
      </p:sp>
      <p:sp>
        <p:nvSpPr>
          <p:cNvPr id="6" name="Espace réservé du pied de page 5"/>
          <p:cNvSpPr>
            <a:spLocks noGrp="1"/>
          </p:cNvSpPr>
          <p:nvPr>
            <p:ph type="ftr" sz="quarter" idx="11"/>
          </p:nvPr>
        </p:nvSpPr>
        <p:spPr/>
        <p:txBody>
          <a:bodyPr/>
          <a:lstStyle/>
          <a:p>
            <a:endParaRPr lang="fr-CA"/>
          </a:p>
        </p:txBody>
      </p:sp>
      <p:sp>
        <p:nvSpPr>
          <p:cNvPr id="7" name="Espace réservé du numéro de diapositive 6"/>
          <p:cNvSpPr>
            <a:spLocks noGrp="1"/>
          </p:cNvSpPr>
          <p:nvPr>
            <p:ph type="sldNum" sz="quarter" idx="12"/>
          </p:nvPr>
        </p:nvSpPr>
        <p:spPr/>
        <p:txBody>
          <a:bodyPr/>
          <a:lstStyle/>
          <a:p>
            <a:fld id="{23244CB2-6BE1-42C8-9F42-18960209779E}" type="slidenum">
              <a:rPr lang="fr-CA" smtClean="0"/>
              <a:t>‹N°›</a:t>
            </a:fld>
            <a:endParaRPr lang="fr-CA"/>
          </a:p>
        </p:txBody>
      </p:sp>
    </p:spTree>
    <p:extLst>
      <p:ext uri="{BB962C8B-B14F-4D97-AF65-F5344CB8AC3E}">
        <p14:creationId xmlns:p14="http://schemas.microsoft.com/office/powerpoint/2010/main" val="27509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52187-B809-447C-BF68-F7C9DB5B337C}" type="datetimeFigureOut">
              <a:rPr lang="fr-CA" smtClean="0"/>
              <a:t>2017-05-11</a:t>
            </a:fld>
            <a:endParaRPr lang="fr-CA"/>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44CB2-6BE1-42C8-9F42-18960209779E}" type="slidenum">
              <a:rPr lang="fr-CA" smtClean="0"/>
              <a:t>‹N°›</a:t>
            </a:fld>
            <a:endParaRPr lang="fr-CA"/>
          </a:p>
        </p:txBody>
      </p:sp>
    </p:spTree>
    <p:extLst>
      <p:ext uri="{BB962C8B-B14F-4D97-AF65-F5344CB8AC3E}">
        <p14:creationId xmlns:p14="http://schemas.microsoft.com/office/powerpoint/2010/main" val="3239201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ebm"/><Relationship Id="rId1" Type="http://schemas.microsoft.com/office/2007/relationships/media" Target="../media/media3.webm"/><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ebm"/><Relationship Id="rId1" Type="http://schemas.microsoft.com/office/2007/relationships/media" Target="../media/media4.webm"/><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ebm"/><Relationship Id="rId1" Type="http://schemas.microsoft.com/office/2007/relationships/media" Target="../media/media5.webm"/><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gif"/></Relationships>
</file>

<file path=ppt/slides/_rels/slide18.xml.rels><?xml version="1.0" encoding="UTF-8" standalone="yes"?>
<Relationships xmlns="http://schemas.openxmlformats.org/package/2006/relationships"><Relationship Id="rId2" Type="http://schemas.openxmlformats.org/officeDocument/2006/relationships/hyperlink" Target="http://docs.oracle.com/javafx/2/architecture/jfxpub-architecture.htm#A110743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pic>
        <p:nvPicPr>
          <p:cNvPr id="19" name="I dinosauri antropomorfi hanno il sangue nel ritm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2" name="Titre 1"/>
          <p:cNvSpPr>
            <a:spLocks noGrp="1"/>
          </p:cNvSpPr>
          <p:nvPr>
            <p:ph type="ctrTitle"/>
          </p:nvPr>
        </p:nvSpPr>
        <p:spPr/>
        <p:txBody>
          <a:bodyPr/>
          <a:lstStyle/>
          <a:p>
            <a:endParaRPr lang="fr-CA"/>
          </a:p>
        </p:txBody>
      </p:sp>
      <p:sp>
        <p:nvSpPr>
          <p:cNvPr id="3" name="Sous-titre 2"/>
          <p:cNvSpPr>
            <a:spLocks noGrp="1"/>
          </p:cNvSpPr>
          <p:nvPr>
            <p:ph type="subTitle" idx="1"/>
          </p:nvPr>
        </p:nvSpPr>
        <p:spPr>
          <a:xfrm>
            <a:off x="1704304" y="4673600"/>
            <a:ext cx="9144000" cy="1655762"/>
          </a:xfrm>
        </p:spPr>
        <p:txBody>
          <a:bodyPr/>
          <a:lstStyle/>
          <a:p>
            <a:endParaRPr lang="fr-CA"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322" y="179607"/>
            <a:ext cx="8706678" cy="653000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609" y="1122363"/>
            <a:ext cx="6589274" cy="4941956"/>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50203"/>
            <a:ext cx="3890449" cy="2917837"/>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432" y="2686238"/>
            <a:ext cx="2142811" cy="1607108"/>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136429"/>
            <a:ext cx="909044" cy="681783"/>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5656" y="3313324"/>
            <a:ext cx="437322" cy="327992"/>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4626" y="3380823"/>
            <a:ext cx="251791" cy="188843"/>
          </a:xfrm>
          <a:prstGeom prst="rect">
            <a:avLst/>
          </a:prstGeom>
        </p:spPr>
      </p:pic>
      <p:sp>
        <p:nvSpPr>
          <p:cNvPr id="12" name="Rectangle 11"/>
          <p:cNvSpPr/>
          <p:nvPr/>
        </p:nvSpPr>
        <p:spPr>
          <a:xfrm>
            <a:off x="2421494" y="197191"/>
            <a:ext cx="6701322" cy="923330"/>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5400" b="1" dirty="0">
                <a:ln w="22225">
                  <a:solidFill>
                    <a:schemeClr val="accent2"/>
                  </a:solidFill>
                  <a:prstDash val="solid"/>
                </a:ln>
                <a:solidFill>
                  <a:schemeClr val="accent2">
                    <a:lumMod val="40000"/>
                    <a:lumOff val="60000"/>
                  </a:schemeClr>
                </a:solidFill>
              </a:rPr>
              <a:t>LES TANKS INFERNAUX</a:t>
            </a:r>
          </a:p>
        </p:txBody>
      </p:sp>
      <p:sp>
        <p:nvSpPr>
          <p:cNvPr id="13" name="Rectangle 12"/>
          <p:cNvSpPr/>
          <p:nvPr/>
        </p:nvSpPr>
        <p:spPr>
          <a:xfrm>
            <a:off x="3831181" y="1215424"/>
            <a:ext cx="4529637" cy="646331"/>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3600" b="1" dirty="0">
                <a:ln w="22225">
                  <a:solidFill>
                    <a:schemeClr val="accent2"/>
                  </a:solidFill>
                  <a:prstDash val="solid"/>
                </a:ln>
                <a:solidFill>
                  <a:schemeClr val="accent2">
                    <a:lumMod val="40000"/>
                    <a:lumOff val="60000"/>
                  </a:schemeClr>
                </a:solidFill>
              </a:rPr>
              <a:t>LES TANKS INFERNAUX</a:t>
            </a:r>
          </a:p>
        </p:txBody>
      </p:sp>
      <p:sp>
        <p:nvSpPr>
          <p:cNvPr id="14" name="Rectangle 13"/>
          <p:cNvSpPr/>
          <p:nvPr/>
        </p:nvSpPr>
        <p:spPr>
          <a:xfrm>
            <a:off x="4817927" y="2085330"/>
            <a:ext cx="3075457" cy="46166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2400" b="1" dirty="0">
                <a:ln w="22225">
                  <a:solidFill>
                    <a:schemeClr val="accent2"/>
                  </a:solidFill>
                  <a:prstDash val="solid"/>
                </a:ln>
                <a:solidFill>
                  <a:schemeClr val="accent2">
                    <a:lumMod val="40000"/>
                    <a:lumOff val="60000"/>
                  </a:schemeClr>
                </a:solidFill>
              </a:rPr>
              <a:t>LES TANKS INFERNAUX</a:t>
            </a:r>
          </a:p>
        </p:txBody>
      </p:sp>
      <p:sp>
        <p:nvSpPr>
          <p:cNvPr id="15" name="Rectangle 14"/>
          <p:cNvSpPr/>
          <p:nvPr/>
        </p:nvSpPr>
        <p:spPr>
          <a:xfrm>
            <a:off x="5580621" y="2759030"/>
            <a:ext cx="1873205" cy="307777"/>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1400" b="1" dirty="0">
                <a:ln w="22225">
                  <a:solidFill>
                    <a:schemeClr val="accent2"/>
                  </a:solidFill>
                  <a:prstDash val="solid"/>
                </a:ln>
                <a:solidFill>
                  <a:schemeClr val="accent2">
                    <a:lumMod val="40000"/>
                    <a:lumOff val="60000"/>
                  </a:schemeClr>
                </a:solidFill>
              </a:rPr>
              <a:t>LES TANKS INFERNAUX</a:t>
            </a:r>
          </a:p>
        </p:txBody>
      </p:sp>
      <p:sp>
        <p:nvSpPr>
          <p:cNvPr id="16" name="Rectangle 15"/>
          <p:cNvSpPr/>
          <p:nvPr/>
        </p:nvSpPr>
        <p:spPr>
          <a:xfrm>
            <a:off x="6029385" y="3150493"/>
            <a:ext cx="1042272" cy="20005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700" b="1" dirty="0">
                <a:ln w="22225">
                  <a:solidFill>
                    <a:schemeClr val="accent2"/>
                  </a:solidFill>
                  <a:prstDash val="solid"/>
                </a:ln>
                <a:solidFill>
                  <a:schemeClr val="accent2">
                    <a:lumMod val="40000"/>
                    <a:lumOff val="60000"/>
                  </a:schemeClr>
                </a:solidFill>
              </a:rPr>
              <a:t>LES TANKS INFERNAUX</a:t>
            </a:r>
          </a:p>
        </p:txBody>
      </p:sp>
      <p:sp>
        <p:nvSpPr>
          <p:cNvPr id="17" name="Rectangle 16"/>
          <p:cNvSpPr/>
          <p:nvPr/>
        </p:nvSpPr>
        <p:spPr>
          <a:xfrm>
            <a:off x="6299856" y="3284457"/>
            <a:ext cx="434734" cy="123111"/>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200" b="1" dirty="0">
                <a:ln w="22225">
                  <a:solidFill>
                    <a:schemeClr val="accent2"/>
                  </a:solidFill>
                  <a:prstDash val="solid"/>
                </a:ln>
                <a:solidFill>
                  <a:schemeClr val="accent2">
                    <a:lumMod val="40000"/>
                    <a:lumOff val="60000"/>
                  </a:schemeClr>
                </a:solidFill>
              </a:rPr>
              <a:t>LES TANKS INFERNAUX</a:t>
            </a:r>
          </a:p>
        </p:txBody>
      </p:sp>
      <p:sp>
        <p:nvSpPr>
          <p:cNvPr id="18" name="Rectangle 17"/>
          <p:cNvSpPr/>
          <p:nvPr/>
        </p:nvSpPr>
        <p:spPr>
          <a:xfrm>
            <a:off x="6390467" y="3386133"/>
            <a:ext cx="306494" cy="107722"/>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lIns="91440" tIns="45720" rIns="91440" bIns="45720">
            <a:spAutoFit/>
            <a:scene3d>
              <a:camera prst="isometricOffAxis2Left"/>
              <a:lightRig rig="threePt" dir="t"/>
            </a:scene3d>
          </a:bodyPr>
          <a:lstStyle/>
          <a:p>
            <a:pPr algn="ctr"/>
            <a:r>
              <a:rPr lang="fr-FR" sz="100" b="1" dirty="0">
                <a:ln w="22225">
                  <a:solidFill>
                    <a:schemeClr val="accent2"/>
                  </a:solidFill>
                  <a:prstDash val="solid"/>
                </a:ln>
                <a:solidFill>
                  <a:schemeClr val="accent2">
                    <a:lumMod val="40000"/>
                    <a:lumOff val="60000"/>
                  </a:schemeClr>
                </a:solidFill>
              </a:rPr>
              <a:t>LES TANKS INFERNAUX</a:t>
            </a:r>
          </a:p>
        </p:txBody>
      </p:sp>
    </p:spTree>
    <p:extLst>
      <p:ext uri="{BB962C8B-B14F-4D97-AF65-F5344CB8AC3E}">
        <p14:creationId xmlns:p14="http://schemas.microsoft.com/office/powerpoint/2010/main" val="27500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4"/>
          <a:stretch>
            <a:fillRect/>
          </a:stretch>
        </p:blipFill>
        <p:spPr>
          <a:xfrm>
            <a:off x="90047" y="-75698"/>
            <a:ext cx="12101953" cy="6993680"/>
          </a:xfrm>
          <a:prstGeom prst="rect">
            <a:avLst/>
          </a:prstGeom>
        </p:spPr>
      </p:pic>
      <p:sp>
        <p:nvSpPr>
          <p:cNvPr id="2" name="Titre 1"/>
          <p:cNvSpPr>
            <a:spLocks noGrp="1"/>
          </p:cNvSpPr>
          <p:nvPr>
            <p:ph type="title"/>
          </p:nvPr>
        </p:nvSpPr>
        <p:spPr/>
        <p:txBody>
          <a:bodyPr/>
          <a:lstStyle/>
          <a:p>
            <a:r>
              <a:rPr lang="en-CA" dirty="0">
                <a:solidFill>
                  <a:srgbClr val="C00000"/>
                </a:solidFill>
                <a:latin typeface="Stencil" panose="040409050D0802020404" pitchFamily="82" charset="0"/>
              </a:rPr>
              <a:t>T</a:t>
            </a:r>
            <a:r>
              <a:rPr lang="fr-CA" dirty="0" err="1">
                <a:solidFill>
                  <a:srgbClr val="C00000"/>
                </a:solidFill>
                <a:latin typeface="Stencil" panose="040409050D0802020404" pitchFamily="82" charset="0"/>
              </a:rPr>
              <a:t>ir</a:t>
            </a:r>
            <a:r>
              <a:rPr lang="fr-CA" dirty="0">
                <a:solidFill>
                  <a:srgbClr val="C00000"/>
                </a:solidFill>
                <a:latin typeface="Stencil" panose="040409050D0802020404" pitchFamily="82" charset="0"/>
              </a:rPr>
              <a:t> physique</a:t>
            </a:r>
            <a:endParaRPr lang="fr-CA" dirty="0"/>
          </a:p>
        </p:txBody>
      </p:sp>
      <p:sp>
        <p:nvSpPr>
          <p:cNvPr id="12" name="Rectangle 11"/>
          <p:cNvSpPr/>
          <p:nvPr/>
        </p:nvSpPr>
        <p:spPr>
          <a:xfrm>
            <a:off x="838200" y="2773900"/>
            <a:ext cx="1933135" cy="34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Controleur</a:t>
            </a:r>
            <a:endParaRPr lang="fr-CA" dirty="0"/>
          </a:p>
        </p:txBody>
      </p:sp>
      <p:sp>
        <p:nvSpPr>
          <p:cNvPr id="13" name="Rectangle 12"/>
          <p:cNvSpPr/>
          <p:nvPr/>
        </p:nvSpPr>
        <p:spPr>
          <a:xfrm>
            <a:off x="838200" y="1491175"/>
            <a:ext cx="1933135" cy="379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Joueur</a:t>
            </a:r>
            <a:endParaRPr lang="fr-CA" dirty="0"/>
          </a:p>
        </p:txBody>
      </p:sp>
      <p:sp>
        <p:nvSpPr>
          <p:cNvPr id="14" name="Flèche : bas 13"/>
          <p:cNvSpPr/>
          <p:nvPr/>
        </p:nvSpPr>
        <p:spPr>
          <a:xfrm>
            <a:off x="1066213" y="2005928"/>
            <a:ext cx="1477108" cy="63304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Event</a:t>
            </a:r>
            <a:endParaRPr lang="fr-CA" dirty="0"/>
          </a:p>
        </p:txBody>
      </p:sp>
      <p:sp>
        <p:nvSpPr>
          <p:cNvPr id="15" name="Flèche : droite 14"/>
          <p:cNvSpPr/>
          <p:nvPr/>
        </p:nvSpPr>
        <p:spPr>
          <a:xfrm>
            <a:off x="2996418" y="2454589"/>
            <a:ext cx="2110154" cy="54246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New projectile</a:t>
            </a:r>
            <a:endParaRPr lang="fr-CA" dirty="0"/>
          </a:p>
        </p:txBody>
      </p:sp>
      <p:sp>
        <p:nvSpPr>
          <p:cNvPr id="16" name="Rectangle 15"/>
          <p:cNvSpPr/>
          <p:nvPr/>
        </p:nvSpPr>
        <p:spPr>
          <a:xfrm>
            <a:off x="5331656" y="2752303"/>
            <a:ext cx="2982350" cy="370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Factory Projectile</a:t>
            </a:r>
            <a:endParaRPr lang="fr-CA" dirty="0"/>
          </a:p>
        </p:txBody>
      </p:sp>
      <p:sp>
        <p:nvSpPr>
          <p:cNvPr id="17" name="Rectangle 16"/>
          <p:cNvSpPr/>
          <p:nvPr/>
        </p:nvSpPr>
        <p:spPr>
          <a:xfrm>
            <a:off x="3502855" y="1491175"/>
            <a:ext cx="1941342" cy="379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Arme</a:t>
            </a:r>
            <a:r>
              <a:rPr lang="en-CA" dirty="0"/>
              <a:t> </a:t>
            </a:r>
            <a:r>
              <a:rPr lang="en-CA" dirty="0" err="1"/>
              <a:t>sélectionné</a:t>
            </a:r>
            <a:endParaRPr lang="fr-CA" dirty="0"/>
          </a:p>
        </p:txBody>
      </p:sp>
      <p:cxnSp>
        <p:nvCxnSpPr>
          <p:cNvPr id="19" name="Connecteur droit 18"/>
          <p:cNvCxnSpPr>
            <a:stCxn id="13" idx="3"/>
            <a:endCxn id="17" idx="1"/>
          </p:cNvCxnSpPr>
          <p:nvPr/>
        </p:nvCxnSpPr>
        <p:spPr>
          <a:xfrm>
            <a:off x="2771335" y="1681089"/>
            <a:ext cx="73152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09028" y="3665128"/>
            <a:ext cx="2827606" cy="451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i="1" dirty="0"/>
              <a:t>Projectile</a:t>
            </a:r>
            <a:endParaRPr lang="fr-CA" i="1" dirty="0"/>
          </a:p>
        </p:txBody>
      </p:sp>
      <p:sp>
        <p:nvSpPr>
          <p:cNvPr id="27" name="Flèche : double flèche verticale 26"/>
          <p:cNvSpPr/>
          <p:nvPr/>
        </p:nvSpPr>
        <p:spPr>
          <a:xfrm rot="16200000">
            <a:off x="8362325" y="3327904"/>
            <a:ext cx="487972" cy="674448"/>
          </a:xfrm>
          <a:prstGeom prst="upDownArrow">
            <a:avLst>
              <a:gd name="adj1" fmla="val 66272"/>
              <a:gd name="adj2" fmla="val 3139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9" name="Rectangle 28"/>
          <p:cNvSpPr/>
          <p:nvPr/>
        </p:nvSpPr>
        <p:spPr>
          <a:xfrm>
            <a:off x="8943535" y="4038403"/>
            <a:ext cx="1470074" cy="700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r>
              <a:rPr lang="en-CA" dirty="0"/>
              <a:t>Projectile</a:t>
            </a:r>
          </a:p>
          <a:p>
            <a:pPr algn="ctr"/>
            <a:r>
              <a:rPr lang="en-CA" dirty="0"/>
              <a:t>Physique</a:t>
            </a:r>
            <a:endParaRPr lang="fr-CA" dirty="0"/>
          </a:p>
          <a:p>
            <a:pPr algn="ctr"/>
            <a:endParaRPr lang="fr-CA" dirty="0"/>
          </a:p>
        </p:txBody>
      </p:sp>
      <p:sp>
        <p:nvSpPr>
          <p:cNvPr id="30" name="Rectangle 29"/>
          <p:cNvSpPr/>
          <p:nvPr/>
        </p:nvSpPr>
        <p:spPr>
          <a:xfrm>
            <a:off x="8943535" y="2965107"/>
            <a:ext cx="1470074" cy="700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r>
              <a:rPr lang="en-CA" dirty="0"/>
              <a:t>Projectile</a:t>
            </a:r>
          </a:p>
          <a:p>
            <a:pPr algn="ctr"/>
            <a:r>
              <a:rPr lang="en-CA" dirty="0" err="1"/>
              <a:t>Énergie</a:t>
            </a:r>
            <a:endParaRPr lang="fr-CA" dirty="0"/>
          </a:p>
          <a:p>
            <a:pPr algn="ctr"/>
            <a:endParaRPr lang="fr-CA" dirty="0"/>
          </a:p>
        </p:txBody>
      </p:sp>
      <p:sp>
        <p:nvSpPr>
          <p:cNvPr id="31" name="Flèche : double flèche verticale 30"/>
          <p:cNvSpPr/>
          <p:nvPr/>
        </p:nvSpPr>
        <p:spPr>
          <a:xfrm rot="16200000">
            <a:off x="8376557" y="3944377"/>
            <a:ext cx="408669" cy="625211"/>
          </a:xfrm>
          <a:prstGeom prst="upDownArrow">
            <a:avLst>
              <a:gd name="adj1" fmla="val 66272"/>
              <a:gd name="adj2" fmla="val 3139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2" name="Flèche : double flèche verticale 31"/>
          <p:cNvSpPr/>
          <p:nvPr/>
        </p:nvSpPr>
        <p:spPr>
          <a:xfrm>
            <a:off x="6471138" y="3180042"/>
            <a:ext cx="703385" cy="427461"/>
          </a:xfrm>
          <a:prstGeom prst="upDownArrow">
            <a:avLst>
              <a:gd name="adj1" fmla="val 66272"/>
              <a:gd name="adj2" fmla="val 3139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3" name="Flèche : haut 32"/>
          <p:cNvSpPr/>
          <p:nvPr/>
        </p:nvSpPr>
        <p:spPr>
          <a:xfrm>
            <a:off x="5542670" y="2081825"/>
            <a:ext cx="2693964" cy="555506"/>
          </a:xfrm>
          <a:prstGeom prst="upArrow">
            <a:avLst>
              <a:gd name="adj1" fmla="val 72703"/>
              <a:gd name="adj2" fmla="val 7785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Projectile Physique</a:t>
            </a:r>
            <a:endParaRPr lang="fr-CA" dirty="0"/>
          </a:p>
        </p:txBody>
      </p:sp>
      <p:sp>
        <p:nvSpPr>
          <p:cNvPr id="34" name="Rectangle 33"/>
          <p:cNvSpPr/>
          <p:nvPr/>
        </p:nvSpPr>
        <p:spPr>
          <a:xfrm>
            <a:off x="6052623" y="1520174"/>
            <a:ext cx="1582617" cy="32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Déroulement</a:t>
            </a:r>
            <a:endParaRPr lang="fr-CA" dirty="0"/>
          </a:p>
        </p:txBody>
      </p:sp>
      <p:sp>
        <p:nvSpPr>
          <p:cNvPr id="37" name="Flèche : gauche 36"/>
          <p:cNvSpPr/>
          <p:nvPr/>
        </p:nvSpPr>
        <p:spPr>
          <a:xfrm>
            <a:off x="2996418" y="2929728"/>
            <a:ext cx="2110154" cy="478628"/>
          </a:xfrm>
          <a:prstGeom prst="lef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Objet</a:t>
            </a:r>
            <a:r>
              <a:rPr lang="en-CA" dirty="0"/>
              <a:t> </a:t>
            </a:r>
            <a:r>
              <a:rPr lang="en-CA" dirty="0" err="1"/>
              <a:t>graphique</a:t>
            </a:r>
            <a:endParaRPr lang="fr-CA" dirty="0"/>
          </a:p>
        </p:txBody>
      </p:sp>
      <p:pic>
        <p:nvPicPr>
          <p:cNvPr id="40" name="ProjPhys_edit_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791" y="4299610"/>
            <a:ext cx="7718914" cy="2519920"/>
          </a:xfrm>
          <a:prstGeom prst="rect">
            <a:avLst/>
          </a:prstGeom>
        </p:spPr>
      </p:pic>
    </p:spTree>
    <p:extLst>
      <p:ext uri="{BB962C8B-B14F-4D97-AF65-F5344CB8AC3E}">
        <p14:creationId xmlns:p14="http://schemas.microsoft.com/office/powerpoint/2010/main" val="50942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6"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0"/>
                </p:tgtEl>
              </p:cMediaNode>
            </p:video>
            <p:seq concurrent="1" nextAc="seek">
              <p:cTn id="8" restart="whenNotActive" fill="hold" evtFilter="cancelBubble" nodeType="interactiveSeq">
                <p:stCondLst>
                  <p:cond evt="onClick" delay="0">
                    <p:tgtEl>
                      <p:spTgt spid="4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0"/>
                                        </p:tgtEl>
                                      </p:cBhvr>
                                    </p:cmd>
                                  </p:childTnLst>
                                </p:cTn>
                              </p:par>
                            </p:childTnLst>
                          </p:cTn>
                        </p:par>
                      </p:childTnLst>
                    </p:cTn>
                  </p:par>
                </p:childTnLst>
              </p:cTn>
              <p:nextCondLst>
                <p:cond evt="onClick" delay="0">
                  <p:tgtEl>
                    <p:spTgt spid="4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9949" y="169593"/>
            <a:ext cx="5133975" cy="815975"/>
          </a:xfrm>
        </p:spPr>
        <p:txBody>
          <a:bodyPr>
            <a:normAutofit/>
          </a:bodyPr>
          <a:lstStyle/>
          <a:p>
            <a:r>
              <a:rPr lang="fr-CA" sz="3200" dirty="0" smtClean="0"/>
              <a:t>Les tirs physiques disponibles</a:t>
            </a:r>
            <a:endParaRPr lang="fr-CA" sz="32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6174" y="3432174"/>
            <a:ext cx="3425825" cy="3425825"/>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8050"/>
            <a:ext cx="3409950" cy="340995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 y="19049"/>
            <a:ext cx="3418939" cy="3418939"/>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6173" y="56879"/>
            <a:ext cx="3425826" cy="3425826"/>
          </a:xfrm>
          <a:prstGeom prst="rect">
            <a:avLst/>
          </a:prstGeom>
        </p:spPr>
      </p:pic>
      <p:sp>
        <p:nvSpPr>
          <p:cNvPr id="8" name="ZoneTexte 7"/>
          <p:cNvSpPr txBox="1"/>
          <p:nvPr/>
        </p:nvSpPr>
        <p:spPr>
          <a:xfrm>
            <a:off x="3314700" y="1082187"/>
            <a:ext cx="5090753" cy="646331"/>
          </a:xfrm>
          <a:prstGeom prst="rect">
            <a:avLst/>
          </a:prstGeom>
          <a:noFill/>
        </p:spPr>
        <p:txBody>
          <a:bodyPr wrap="none" rtlCol="0">
            <a:spAutoFit/>
          </a:bodyPr>
          <a:lstStyle/>
          <a:p>
            <a:r>
              <a:rPr lang="fr-CA" dirty="0" smtClean="0"/>
              <a:t>-</a:t>
            </a:r>
            <a:r>
              <a:rPr lang="fr-CA" dirty="0" err="1" smtClean="0"/>
              <a:t>Frag</a:t>
            </a:r>
            <a:r>
              <a:rPr lang="fr-CA" dirty="0" smtClean="0"/>
              <a:t>: Rendu au sommet de sa courbe, il se divise en</a:t>
            </a:r>
            <a:br>
              <a:rPr lang="fr-CA" dirty="0" smtClean="0"/>
            </a:br>
            <a:r>
              <a:rPr lang="fr-CA" dirty="0" smtClean="0"/>
              <a:t>deux projectiles uniques.</a:t>
            </a:r>
            <a:endParaRPr lang="fr-CA" dirty="0"/>
          </a:p>
        </p:txBody>
      </p:sp>
      <p:sp>
        <p:nvSpPr>
          <p:cNvPr id="9" name="ZoneTexte 8"/>
          <p:cNvSpPr txBox="1"/>
          <p:nvPr/>
        </p:nvSpPr>
        <p:spPr>
          <a:xfrm>
            <a:off x="4054100" y="2005447"/>
            <a:ext cx="4740646" cy="1200329"/>
          </a:xfrm>
          <a:prstGeom prst="rect">
            <a:avLst/>
          </a:prstGeom>
          <a:noFill/>
        </p:spPr>
        <p:txBody>
          <a:bodyPr wrap="square" rtlCol="0">
            <a:spAutoFit/>
          </a:bodyPr>
          <a:lstStyle/>
          <a:p>
            <a:pPr algn="r"/>
            <a:r>
              <a:rPr lang="fr-CA" dirty="0" smtClean="0"/>
              <a:t>-Explosion explose au sol et éjecte deux autres projectiles uniques dans les directions différentes avec une fraction de la longueur et hauteur du tir originale</a:t>
            </a:r>
            <a:endParaRPr lang="fr-CA" dirty="0"/>
          </a:p>
        </p:txBody>
      </p:sp>
      <p:sp>
        <p:nvSpPr>
          <p:cNvPr id="10" name="ZoneTexte 9"/>
          <p:cNvSpPr txBox="1"/>
          <p:nvPr/>
        </p:nvSpPr>
        <p:spPr>
          <a:xfrm>
            <a:off x="3676650" y="3482705"/>
            <a:ext cx="4904741" cy="923330"/>
          </a:xfrm>
          <a:prstGeom prst="rect">
            <a:avLst/>
          </a:prstGeom>
          <a:noFill/>
        </p:spPr>
        <p:txBody>
          <a:bodyPr wrap="none" rtlCol="0">
            <a:spAutoFit/>
          </a:bodyPr>
          <a:lstStyle/>
          <a:p>
            <a:r>
              <a:rPr lang="fr-CA" dirty="0" smtClean="0"/>
              <a:t>-Rebond relance le tir initial au contact du sol avec</a:t>
            </a:r>
          </a:p>
          <a:p>
            <a:r>
              <a:rPr lang="fr-CA" dirty="0" smtClean="0"/>
              <a:t> un coefficient de rebond qui dépend de la</a:t>
            </a:r>
          </a:p>
          <a:p>
            <a:r>
              <a:rPr lang="fr-CA" dirty="0" smtClean="0"/>
              <a:t> condition du terrain</a:t>
            </a:r>
            <a:endParaRPr lang="fr-CA" dirty="0"/>
          </a:p>
        </p:txBody>
      </p:sp>
      <p:sp>
        <p:nvSpPr>
          <p:cNvPr id="11" name="ZoneTexte 10"/>
          <p:cNvSpPr txBox="1"/>
          <p:nvPr/>
        </p:nvSpPr>
        <p:spPr>
          <a:xfrm>
            <a:off x="4602669" y="4783693"/>
            <a:ext cx="4071114" cy="369332"/>
          </a:xfrm>
          <a:prstGeom prst="rect">
            <a:avLst/>
          </a:prstGeom>
          <a:noFill/>
        </p:spPr>
        <p:txBody>
          <a:bodyPr wrap="none" rtlCol="0">
            <a:spAutoFit/>
          </a:bodyPr>
          <a:lstStyle/>
          <a:p>
            <a:r>
              <a:rPr lang="fr-CA" dirty="0" smtClean="0"/>
              <a:t>-Normal agit comme un projectile normal</a:t>
            </a:r>
            <a:endParaRPr lang="fr-CA" dirty="0"/>
          </a:p>
        </p:txBody>
      </p:sp>
      <p:sp>
        <p:nvSpPr>
          <p:cNvPr id="12" name="ZoneTexte 11"/>
          <p:cNvSpPr txBox="1"/>
          <p:nvPr/>
        </p:nvSpPr>
        <p:spPr>
          <a:xfrm>
            <a:off x="3602663" y="5660786"/>
            <a:ext cx="4802790" cy="646331"/>
          </a:xfrm>
          <a:prstGeom prst="rect">
            <a:avLst/>
          </a:prstGeom>
          <a:noFill/>
        </p:spPr>
        <p:txBody>
          <a:bodyPr wrap="none" rtlCol="0">
            <a:spAutoFit/>
          </a:bodyPr>
          <a:lstStyle/>
          <a:p>
            <a:r>
              <a:rPr lang="fr-CA" dirty="0" smtClean="0"/>
              <a:t>Chacun des projectiles physiques se font affecter </a:t>
            </a:r>
          </a:p>
          <a:p>
            <a:r>
              <a:rPr lang="fr-CA" dirty="0" smtClean="0"/>
              <a:t>par le vent et par la gravité</a:t>
            </a:r>
            <a:endParaRPr lang="fr-CA" dirty="0"/>
          </a:p>
        </p:txBody>
      </p:sp>
    </p:spTree>
    <p:extLst>
      <p:ext uri="{BB962C8B-B14F-4D97-AF65-F5344CB8AC3E}">
        <p14:creationId xmlns:p14="http://schemas.microsoft.com/office/powerpoint/2010/main" val="170066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4"/>
          <a:stretch>
            <a:fillRect/>
          </a:stretch>
        </p:blipFill>
        <p:spPr>
          <a:xfrm>
            <a:off x="0" y="-758824"/>
            <a:ext cx="12192000" cy="7620000"/>
          </a:xfrm>
          <a:prstGeom prst="rect">
            <a:avLst/>
          </a:prstGeom>
        </p:spPr>
      </p:pic>
      <p:sp>
        <p:nvSpPr>
          <p:cNvPr id="5" name="ZoneTexte 4"/>
          <p:cNvSpPr txBox="1"/>
          <p:nvPr/>
        </p:nvSpPr>
        <p:spPr>
          <a:xfrm>
            <a:off x="1098159" y="1889613"/>
            <a:ext cx="9826283" cy="4801314"/>
          </a:xfrm>
          <a:prstGeom prst="rect">
            <a:avLst/>
          </a:prstGeom>
          <a:solidFill>
            <a:schemeClr val="bg1"/>
          </a:solidFill>
        </p:spPr>
        <p:txBody>
          <a:bodyPr wrap="square" rtlCol="0">
            <a:spAutoFit/>
          </a:bodyPr>
          <a:lstStyle/>
          <a:p>
            <a:r>
              <a:rPr lang="fr-CA" noProof="1"/>
              <a:t>Lors de la creation du projectile physique, toutes les lignes sont créer et attendent de s’afficher.</a:t>
            </a:r>
          </a:p>
          <a:p>
            <a:r>
              <a:rPr lang="fr-CA" noProof="1"/>
              <a:t>Chaques lignes sont créer avec un point à chaque pixel en X et la position du point en Y est determiné</a:t>
            </a:r>
          </a:p>
          <a:p>
            <a:r>
              <a:rPr lang="fr-CA" noProof="1"/>
              <a:t> par la fonction mathématique associé, créant plusieurs lignes de 20 pixels pour s’afficher à l’écran.</a:t>
            </a:r>
          </a:p>
          <a:p>
            <a:endParaRPr lang="en-CA" noProof="1"/>
          </a:p>
          <a:p>
            <a:endParaRPr lang="en-CA" noProof="1"/>
          </a:p>
          <a:p>
            <a:endParaRPr lang="en-CA" noProof="1"/>
          </a:p>
          <a:p>
            <a:endParaRPr lang="en-CA" noProof="1"/>
          </a:p>
          <a:p>
            <a:endParaRPr lang="en-CA" noProof="1"/>
          </a:p>
          <a:p>
            <a:endParaRPr lang="en-CA" noProof="1"/>
          </a:p>
          <a:p>
            <a:endParaRPr lang="en-CA" noProof="1"/>
          </a:p>
          <a:p>
            <a:endParaRPr lang="en-CA" noProof="1"/>
          </a:p>
          <a:p>
            <a:endParaRPr lang="en-CA" noProof="1"/>
          </a:p>
          <a:p>
            <a:endParaRPr lang="en-CA" noProof="1"/>
          </a:p>
          <a:p>
            <a:endParaRPr lang="en-CA" noProof="1"/>
          </a:p>
          <a:p>
            <a:endParaRPr lang="en-CA" noProof="1"/>
          </a:p>
          <a:p>
            <a:r>
              <a:rPr lang="en-CA" noProof="1"/>
              <a:t>L</a:t>
            </a:r>
            <a:r>
              <a:rPr lang="fr-CA" noProof="1"/>
              <a:t>e mouvement rapide du tir ne semble pas à première vue être plusieurs lignes qui s’affichent et se </a:t>
            </a:r>
            <a:br>
              <a:rPr lang="fr-CA" noProof="1"/>
            </a:br>
            <a:r>
              <a:rPr lang="fr-CA" noProof="1"/>
              <a:t>désaffichent.</a:t>
            </a:r>
          </a:p>
        </p:txBody>
      </p:sp>
      <p:sp>
        <p:nvSpPr>
          <p:cNvPr id="2" name="Titre 1"/>
          <p:cNvSpPr>
            <a:spLocks noGrp="1"/>
          </p:cNvSpPr>
          <p:nvPr>
            <p:ph type="title"/>
          </p:nvPr>
        </p:nvSpPr>
        <p:spPr/>
        <p:txBody>
          <a:bodyPr/>
          <a:lstStyle/>
          <a:p>
            <a:r>
              <a:rPr lang="en-CA" dirty="0">
                <a:solidFill>
                  <a:srgbClr val="C00000"/>
                </a:solidFill>
                <a:latin typeface="Stencil" panose="040409050D0802020404" pitchFamily="82" charset="0"/>
              </a:rPr>
              <a:t>T</a:t>
            </a:r>
            <a:r>
              <a:rPr lang="fr-CA" dirty="0" err="1">
                <a:solidFill>
                  <a:srgbClr val="C00000"/>
                </a:solidFill>
                <a:latin typeface="Stencil" panose="040409050D0802020404" pitchFamily="82" charset="0"/>
              </a:rPr>
              <a:t>ir</a:t>
            </a:r>
            <a:r>
              <a:rPr lang="fr-CA" dirty="0">
                <a:solidFill>
                  <a:srgbClr val="C00000"/>
                </a:solidFill>
                <a:latin typeface="Stencil" panose="040409050D0802020404" pitchFamily="82" charset="0"/>
              </a:rPr>
              <a:t> Énergie</a:t>
            </a:r>
            <a:endParaRPr lang="fr-CA" dirty="0"/>
          </a:p>
        </p:txBody>
      </p:sp>
      <p:pic>
        <p:nvPicPr>
          <p:cNvPr id="4" name="Video present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3863" y="2822468"/>
            <a:ext cx="8404274" cy="3179047"/>
          </a:xfrm>
        </p:spPr>
      </p:pic>
    </p:spTree>
    <p:extLst>
      <p:ext uri="{BB962C8B-B14F-4D97-AF65-F5344CB8AC3E}">
        <p14:creationId xmlns:p14="http://schemas.microsoft.com/office/powerpoint/2010/main" val="3816857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stretch>
            <a:fillRect/>
          </a:stretch>
        </p:blipFill>
        <p:spPr>
          <a:xfrm>
            <a:off x="-300634" y="-701557"/>
            <a:ext cx="13102234" cy="7711957"/>
          </a:xfrm>
          <a:prstGeom prst="rect">
            <a:avLst/>
          </a:prstGeom>
        </p:spPr>
      </p:pic>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23832" y="4477048"/>
            <a:ext cx="2380952" cy="2380952"/>
          </a:xfr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874" y="4477048"/>
            <a:ext cx="2380952" cy="2380952"/>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916" y="4477048"/>
            <a:ext cx="2380952" cy="2380952"/>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958" y="4477048"/>
            <a:ext cx="2380952" cy="2380952"/>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477048"/>
            <a:ext cx="2380952" cy="2380952"/>
          </a:xfrm>
          <a:prstGeom prst="rect">
            <a:avLst/>
          </a:prstGeom>
        </p:spPr>
      </p:pic>
      <p:sp>
        <p:nvSpPr>
          <p:cNvPr id="9" name="ZoneTexte 8"/>
          <p:cNvSpPr txBox="1"/>
          <p:nvPr/>
        </p:nvSpPr>
        <p:spPr>
          <a:xfrm>
            <a:off x="552450" y="619125"/>
            <a:ext cx="9345251" cy="3693319"/>
          </a:xfrm>
          <a:prstGeom prst="rect">
            <a:avLst/>
          </a:prstGeom>
          <a:solidFill>
            <a:schemeClr val="bg1"/>
          </a:solidFill>
        </p:spPr>
        <p:txBody>
          <a:bodyPr wrap="none" rtlCol="0">
            <a:spAutoFit/>
          </a:bodyPr>
          <a:lstStyle/>
          <a:p>
            <a:r>
              <a:rPr lang="fr-CA" dirty="0" smtClean="0"/>
              <a:t>Chaque tirs ne sont ni affecté par la gravité ni par le vent</a:t>
            </a:r>
            <a:br>
              <a:rPr lang="fr-CA" dirty="0" smtClean="0"/>
            </a:br>
            <a:r>
              <a:rPr lang="fr-CA" dirty="0" smtClean="0"/>
              <a:t/>
            </a:r>
            <a:br>
              <a:rPr lang="fr-CA" dirty="0" smtClean="0"/>
            </a:br>
            <a:r>
              <a:rPr lang="fr-CA" dirty="0" smtClean="0"/>
              <a:t>Les tirs utilisent les </a:t>
            </a:r>
            <a:r>
              <a:rPr lang="fr-CA" dirty="0" err="1" smtClean="0"/>
              <a:t>fontions</a:t>
            </a:r>
            <a:r>
              <a:rPr lang="fr-CA" dirty="0" smtClean="0"/>
              <a:t>:</a:t>
            </a:r>
          </a:p>
          <a:p>
            <a:endParaRPr lang="fr-CA" dirty="0"/>
          </a:p>
          <a:p>
            <a:r>
              <a:rPr lang="es-ES" dirty="0">
                <a:effectLst>
                  <a:outerShdw blurRad="38100" dist="19050" dir="2700000" algn="tl">
                    <a:srgbClr val="000000">
                      <a:alpha val="39000"/>
                    </a:srgbClr>
                  </a:outerShdw>
                </a:effectLst>
              </a:rPr>
              <a:t>Y = </a:t>
            </a:r>
            <a:r>
              <a:rPr lang="es-ES" dirty="0" smtClean="0">
                <a:effectLst>
                  <a:outerShdw blurRad="38100" dist="19050" dir="2700000" algn="tl">
                    <a:srgbClr val="000000">
                      <a:alpha val="39000"/>
                    </a:srgbClr>
                  </a:outerShdw>
                </a:effectLst>
              </a:rPr>
              <a:t>A </a:t>
            </a:r>
            <a:r>
              <a:rPr lang="es-ES" dirty="0">
                <a:effectLst>
                  <a:outerShdw blurRad="38100" dist="19050" dir="2700000" algn="tl">
                    <a:srgbClr val="000000">
                      <a:alpha val="39000"/>
                    </a:srgbClr>
                  </a:outerShdw>
                </a:effectLst>
              </a:rPr>
              <a:t>* X</a:t>
            </a:r>
            <a:r>
              <a:rPr lang="es-ES" baseline="30000" dirty="0">
                <a:effectLst>
                  <a:outerShdw blurRad="38100" dist="19050" dir="2700000" algn="tl">
                    <a:srgbClr val="000000">
                      <a:alpha val="39000"/>
                    </a:srgbClr>
                  </a:outerShdw>
                </a:effectLst>
              </a:rPr>
              <a:t>2</a:t>
            </a:r>
            <a:r>
              <a:rPr lang="es-ES" dirty="0">
                <a:effectLst>
                  <a:outerShdw blurRad="38100" dist="19050" dir="2700000" algn="tl">
                    <a:srgbClr val="000000">
                      <a:alpha val="39000"/>
                    </a:srgbClr>
                  </a:outerShdw>
                </a:effectLst>
              </a:rPr>
              <a:t> + B * X + </a:t>
            </a:r>
            <a:r>
              <a:rPr lang="es-ES" dirty="0" smtClean="0">
                <a:effectLst>
                  <a:outerShdw blurRad="38100" dist="19050" dir="2700000" algn="tl">
                    <a:srgbClr val="000000">
                      <a:alpha val="39000"/>
                    </a:srgbClr>
                  </a:outerShdw>
                </a:effectLst>
              </a:rPr>
              <a:t>C</a:t>
            </a:r>
            <a:endParaRPr lang="es-ES" dirty="0">
              <a:effectLst>
                <a:outerShdw blurRad="38100" dist="19050" dir="2700000" algn="tl">
                  <a:srgbClr val="000000">
                    <a:alpha val="39000"/>
                  </a:srgbClr>
                </a:outerShdw>
              </a:effectLst>
            </a:endParaRPr>
          </a:p>
          <a:p>
            <a:r>
              <a:rPr lang="es-ES" dirty="0" smtClean="0">
                <a:effectLst>
                  <a:outerShdw blurRad="38100" dist="19050" dir="2700000" algn="tl">
                    <a:srgbClr val="000000">
                      <a:alpha val="39000"/>
                    </a:srgbClr>
                  </a:outerShdw>
                </a:effectLst>
              </a:rPr>
              <a:t>Y </a:t>
            </a:r>
            <a:r>
              <a:rPr lang="es-ES" dirty="0">
                <a:effectLst>
                  <a:outerShdw blurRad="38100" dist="19050" dir="2700000" algn="tl">
                    <a:srgbClr val="000000">
                      <a:alpha val="39000"/>
                    </a:srgbClr>
                  </a:outerShdw>
                </a:effectLst>
              </a:rPr>
              <a:t>= | X * A – B | - C</a:t>
            </a:r>
            <a:br>
              <a:rPr lang="es-ES" dirty="0">
                <a:effectLst>
                  <a:outerShdw blurRad="38100" dist="19050" dir="2700000" algn="tl">
                    <a:srgbClr val="000000">
                      <a:alpha val="39000"/>
                    </a:srgbClr>
                  </a:outerShdw>
                </a:effectLst>
              </a:rPr>
            </a:br>
            <a:r>
              <a:rPr lang="es-ES" dirty="0">
                <a:effectLst>
                  <a:outerShdw blurRad="38100" dist="19050" dir="2700000" algn="tl">
                    <a:srgbClr val="000000">
                      <a:alpha val="39000"/>
                    </a:srgbClr>
                  </a:outerShdw>
                </a:effectLst>
              </a:rPr>
              <a:t>Y = A * </a:t>
            </a:r>
            <a:r>
              <a:rPr lang="es-ES" dirty="0" err="1">
                <a:effectLst>
                  <a:outerShdw blurRad="38100" dist="19050" dir="2700000" algn="tl">
                    <a:srgbClr val="000000">
                      <a:alpha val="39000"/>
                    </a:srgbClr>
                  </a:outerShdw>
                </a:effectLst>
              </a:rPr>
              <a:t>cosec</a:t>
            </a:r>
            <a:r>
              <a:rPr lang="es-ES" dirty="0">
                <a:effectLst>
                  <a:outerShdw blurRad="38100" dist="19050" dir="2700000" algn="tl">
                    <a:srgbClr val="000000">
                      <a:alpha val="39000"/>
                    </a:srgbClr>
                  </a:outerShdw>
                </a:effectLst>
              </a:rPr>
              <a:t>( X * 2 X π / B ) + </a:t>
            </a:r>
            <a:r>
              <a:rPr lang="es-ES" dirty="0" smtClean="0">
                <a:effectLst>
                  <a:outerShdw blurRad="38100" dist="19050" dir="2700000" algn="tl">
                    <a:srgbClr val="000000">
                      <a:alpha val="39000"/>
                    </a:srgbClr>
                  </a:outerShdw>
                </a:effectLst>
              </a:rPr>
              <a:t>C</a:t>
            </a:r>
            <a:endParaRPr lang="es-ES" dirty="0">
              <a:effectLst>
                <a:outerShdw blurRad="38100" dist="19050" dir="2700000" algn="tl">
                  <a:srgbClr val="000000">
                    <a:alpha val="39000"/>
                  </a:srgbClr>
                </a:outerShdw>
              </a:effectLst>
            </a:endParaRPr>
          </a:p>
          <a:p>
            <a:r>
              <a:rPr lang="es-ES" dirty="0" smtClean="0">
                <a:effectLst>
                  <a:outerShdw blurRad="38100" dist="19050" dir="2700000" algn="tl">
                    <a:srgbClr val="000000">
                      <a:alpha val="39000"/>
                    </a:srgbClr>
                  </a:outerShdw>
                </a:effectLst>
              </a:rPr>
              <a:t>Y </a:t>
            </a:r>
            <a:r>
              <a:rPr lang="es-ES" dirty="0">
                <a:effectLst>
                  <a:outerShdw blurRad="38100" dist="19050" dir="2700000" algn="tl">
                    <a:srgbClr val="000000">
                      <a:alpha val="39000"/>
                    </a:srgbClr>
                  </a:outerShdw>
                </a:effectLst>
              </a:rPr>
              <a:t>= A / ( X - B ) + C</a:t>
            </a:r>
            <a:br>
              <a:rPr lang="es-ES" dirty="0">
                <a:effectLst>
                  <a:outerShdw blurRad="38100" dist="19050" dir="2700000" algn="tl">
                    <a:srgbClr val="000000">
                      <a:alpha val="39000"/>
                    </a:srgbClr>
                  </a:outerShdw>
                </a:effectLst>
              </a:rPr>
            </a:br>
            <a:r>
              <a:rPr lang="es-ES" dirty="0">
                <a:effectLst>
                  <a:outerShdw blurRad="38100" dist="19050" dir="2700000" algn="tl">
                    <a:srgbClr val="000000">
                      <a:alpha val="39000"/>
                    </a:srgbClr>
                  </a:outerShdw>
                </a:effectLst>
              </a:rPr>
              <a:t>Y = A * sin( X * 2 * </a:t>
            </a:r>
            <a:r>
              <a:rPr lang="es-ES" dirty="0" smtClean="0">
                <a:effectLst>
                  <a:outerShdw blurRad="38100" dist="19050" dir="2700000" algn="tl">
                    <a:srgbClr val="000000">
                      <a:alpha val="39000"/>
                    </a:srgbClr>
                  </a:outerShdw>
                </a:effectLst>
              </a:rPr>
              <a:t>π/ </a:t>
            </a:r>
            <a:r>
              <a:rPr lang="es-ES" dirty="0">
                <a:effectLst>
                  <a:outerShdw blurRad="38100" dist="19050" dir="2700000" algn="tl">
                    <a:srgbClr val="000000">
                      <a:alpha val="39000"/>
                    </a:srgbClr>
                  </a:outerShdw>
                </a:effectLst>
              </a:rPr>
              <a:t>B ) + </a:t>
            </a:r>
            <a:r>
              <a:rPr lang="es-ES" dirty="0" smtClean="0">
                <a:effectLst>
                  <a:outerShdw blurRad="38100" dist="19050" dir="2700000" algn="tl">
                    <a:srgbClr val="000000">
                      <a:alpha val="39000"/>
                    </a:srgbClr>
                  </a:outerShdw>
                </a:effectLst>
              </a:rPr>
              <a:t>C</a:t>
            </a:r>
            <a:endParaRPr lang="es-ES" dirty="0">
              <a:effectLst>
                <a:outerShdw blurRad="38100" dist="19050" dir="2700000" algn="tl">
                  <a:srgbClr val="000000">
                    <a:alpha val="39000"/>
                  </a:srgbClr>
                </a:outerShdw>
              </a:effectLst>
            </a:endParaRPr>
          </a:p>
          <a:p>
            <a:r>
              <a:rPr lang="es-ES" dirty="0" smtClean="0">
                <a:effectLst>
                  <a:outerShdw blurRad="38100" dist="19050" dir="2700000" algn="tl">
                    <a:srgbClr val="000000">
                      <a:alpha val="39000"/>
                    </a:srgbClr>
                  </a:outerShdw>
                </a:effectLst>
              </a:rPr>
              <a:t>Y </a:t>
            </a:r>
            <a:r>
              <a:rPr lang="es-ES" dirty="0">
                <a:effectLst>
                  <a:outerShdw blurRad="38100" dist="19050" dir="2700000" algn="tl">
                    <a:srgbClr val="000000">
                      <a:alpha val="39000"/>
                    </a:srgbClr>
                  </a:outerShdw>
                </a:effectLst>
              </a:rPr>
              <a:t>= A * tan( X * 2 * </a:t>
            </a:r>
            <a:r>
              <a:rPr lang="es-ES" dirty="0" smtClean="0">
                <a:effectLst>
                  <a:outerShdw blurRad="38100" dist="19050" dir="2700000" algn="tl">
                    <a:srgbClr val="000000">
                      <a:alpha val="39000"/>
                    </a:srgbClr>
                  </a:outerShdw>
                </a:effectLst>
              </a:rPr>
              <a:t>π/ </a:t>
            </a:r>
            <a:r>
              <a:rPr lang="es-ES" dirty="0">
                <a:effectLst>
                  <a:outerShdw blurRad="38100" dist="19050" dir="2700000" algn="tl">
                    <a:srgbClr val="000000">
                      <a:alpha val="39000"/>
                    </a:srgbClr>
                  </a:outerShdw>
                </a:effectLst>
              </a:rPr>
              <a:t>B ) + C</a:t>
            </a:r>
            <a:endParaRPr lang="es-ES" dirty="0"/>
          </a:p>
          <a:p>
            <a:r>
              <a:rPr lang="es-ES" dirty="0"/>
              <a:t> </a:t>
            </a:r>
          </a:p>
          <a:p>
            <a:r>
              <a:rPr lang="fr-CA" dirty="0" smtClean="0"/>
              <a:t>Où Y est la hauteur , A est l’amplitude du tir (vitesse en Y), B est la longueur d’onde (vitesse en X), </a:t>
            </a:r>
          </a:p>
          <a:p>
            <a:r>
              <a:rPr lang="fr-CA" dirty="0" smtClean="0"/>
              <a:t>et C la position initiale (x et y )</a:t>
            </a:r>
            <a:endParaRPr lang="fr-CA" dirty="0"/>
          </a:p>
        </p:txBody>
      </p:sp>
    </p:spTree>
    <p:extLst>
      <p:ext uri="{BB962C8B-B14F-4D97-AF65-F5344CB8AC3E}">
        <p14:creationId xmlns:p14="http://schemas.microsoft.com/office/powerpoint/2010/main" val="222189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latin typeface="Technovia" panose="00000400000000000000" pitchFamily="2" charset="0"/>
              </a:rPr>
              <a:t>Intelligence artificielle</a:t>
            </a:r>
          </a:p>
        </p:txBody>
      </p:sp>
      <p:pic>
        <p:nvPicPr>
          <p:cNvPr id="4" name="gameplayAimbot_edit_0">
            <a:hlinkClick r:id="" action="ppaction://media"/>
          </p:cNvPr>
          <p:cNvPicPr>
            <a:picLocks noGrp="1" noChangeAspect="1"/>
          </p:cNvPicPr>
          <p:nvPr>
            <p:ph idx="1"/>
            <a:videoFile r:link="rId2"/>
            <p:extLst>
              <p:ext uri="{DAA4B4D4-6D71-4841-9C94-3DE7FCFB9230}">
                <p14:media xmlns:p14="http://schemas.microsoft.com/office/powerpoint/2010/main" r:embed="rId1">
                  <p14:fade in="2000" out="2000"/>
                </p14:media>
              </p:ext>
            </p:extLst>
          </p:nvPr>
        </p:nvPicPr>
        <p:blipFill>
          <a:blip r:embed="rId4"/>
          <a:stretch>
            <a:fillRect/>
          </a:stretch>
        </p:blipFill>
        <p:spPr>
          <a:xfrm>
            <a:off x="0" y="-1219199"/>
            <a:ext cx="12192000" cy="8077200"/>
          </a:xfrm>
        </p:spPr>
      </p:pic>
      <p:pic>
        <p:nvPicPr>
          <p:cNvPr id="8" name="Image 7"/>
          <p:cNvPicPr>
            <a:picLocks noChangeAspect="1"/>
          </p:cNvPicPr>
          <p:nvPr/>
        </p:nvPicPr>
        <p:blipFill>
          <a:blip r:embed="rId5"/>
          <a:stretch>
            <a:fillRect/>
          </a:stretch>
        </p:blipFill>
        <p:spPr>
          <a:xfrm>
            <a:off x="0" y="-112889"/>
            <a:ext cx="12192000" cy="6784622"/>
          </a:xfrm>
          <a:prstGeom prst="rect">
            <a:avLst/>
          </a:prstGeom>
        </p:spPr>
      </p:pic>
      <p:pic>
        <p:nvPicPr>
          <p:cNvPr id="10" name="Image 9"/>
          <p:cNvPicPr>
            <a:picLocks noChangeAspect="1"/>
          </p:cNvPicPr>
          <p:nvPr/>
        </p:nvPicPr>
        <p:blipFill>
          <a:blip r:embed="rId6"/>
          <a:stretch>
            <a:fillRect/>
          </a:stretch>
        </p:blipFill>
        <p:spPr>
          <a:xfrm>
            <a:off x="-2" y="-173849"/>
            <a:ext cx="12192000" cy="6784622"/>
          </a:xfrm>
          <a:prstGeom prst="rect">
            <a:avLst/>
          </a:prstGeom>
        </p:spPr>
      </p:pic>
      <p:sp>
        <p:nvSpPr>
          <p:cNvPr id="5" name="ZoneTexte 4"/>
          <p:cNvSpPr txBox="1"/>
          <p:nvPr/>
        </p:nvSpPr>
        <p:spPr>
          <a:xfrm>
            <a:off x="7597422" y="243769"/>
            <a:ext cx="4797778" cy="461665"/>
          </a:xfrm>
          <a:prstGeom prst="rect">
            <a:avLst/>
          </a:prstGeom>
          <a:noFill/>
        </p:spPr>
        <p:txBody>
          <a:bodyPr wrap="square" rtlCol="0">
            <a:spAutoFit/>
          </a:bodyPr>
          <a:lstStyle/>
          <a:p>
            <a:r>
              <a:rPr lang="fr-CA" sz="2400" dirty="0">
                <a:latin typeface="Technovia" panose="00000400000000000000" pitchFamily="2" charset="0"/>
              </a:rPr>
              <a:t>INTELLIGENCE ARTIFICIELLE</a:t>
            </a:r>
            <a:endParaRPr lang="fr-CA" dirty="0">
              <a:latin typeface="Technovia" panose="00000400000000000000" pitchFamily="2" charset="0"/>
            </a:endParaRPr>
          </a:p>
        </p:txBody>
      </p:sp>
      <p:sp>
        <p:nvSpPr>
          <p:cNvPr id="6" name="ZoneTexte 5"/>
          <p:cNvSpPr txBox="1"/>
          <p:nvPr/>
        </p:nvSpPr>
        <p:spPr>
          <a:xfrm>
            <a:off x="8477956" y="566559"/>
            <a:ext cx="3838222" cy="1754326"/>
          </a:xfrm>
          <a:prstGeom prst="rect">
            <a:avLst/>
          </a:prstGeom>
          <a:noFill/>
        </p:spPr>
        <p:txBody>
          <a:bodyPr wrap="square" rtlCol="0">
            <a:spAutoFit/>
          </a:bodyPr>
          <a:lstStyle/>
          <a:p>
            <a:r>
              <a:rPr lang="fr-CA" dirty="0">
                <a:latin typeface="Technovia" panose="00000400000000000000" pitchFamily="2" charset="0"/>
              </a:rPr>
              <a:t>3 DIFFICULTÉS:</a:t>
            </a:r>
          </a:p>
          <a:p>
            <a:r>
              <a:rPr lang="fr-CA" dirty="0">
                <a:latin typeface="Technovia" panose="00000400000000000000" pitchFamily="2" charset="0"/>
              </a:rPr>
              <a:t>-Facile</a:t>
            </a:r>
          </a:p>
          <a:p>
            <a:r>
              <a:rPr lang="fr-CA" dirty="0">
                <a:latin typeface="Technovia" panose="00000400000000000000" pitchFamily="2" charset="0"/>
              </a:rPr>
              <a:t>-Moyen</a:t>
            </a:r>
          </a:p>
          <a:p>
            <a:r>
              <a:rPr lang="fr-CA" dirty="0">
                <a:latin typeface="Technovia" panose="00000400000000000000" pitchFamily="2" charset="0"/>
              </a:rPr>
              <a:t>-</a:t>
            </a:r>
            <a:r>
              <a:rPr lang="fr-CA" dirty="0" err="1">
                <a:latin typeface="Technovia" panose="00000400000000000000" pitchFamily="2" charset="0"/>
              </a:rPr>
              <a:t>Aimbot</a:t>
            </a:r>
            <a:r>
              <a:rPr lang="fr-CA" dirty="0">
                <a:latin typeface="Technovia" panose="00000400000000000000" pitchFamily="2" charset="0"/>
              </a:rPr>
              <a:t> (Ce qui joue A </a:t>
            </a:r>
            <a:r>
              <a:rPr lang="fr-CA" dirty="0" smtClean="0">
                <a:latin typeface="Technovia" panose="00000400000000000000" pitchFamily="2" charset="0"/>
              </a:rPr>
              <a:t>l’</a:t>
            </a:r>
            <a:r>
              <a:rPr lang="fr-CA" dirty="0" err="1" smtClean="0">
                <a:latin typeface="Technovia" panose="00000400000000000000" pitchFamily="2" charset="0"/>
              </a:rPr>
              <a:t>Ecran</a:t>
            </a:r>
            <a:r>
              <a:rPr lang="fr-CA" dirty="0" smtClean="0">
                <a:latin typeface="Technovia" panose="00000400000000000000" pitchFamily="2" charset="0"/>
              </a:rPr>
              <a:t>) (Real </a:t>
            </a:r>
            <a:r>
              <a:rPr lang="fr-CA" dirty="0" err="1" smtClean="0">
                <a:latin typeface="Technovia" panose="00000400000000000000" pitchFamily="2" charset="0"/>
              </a:rPr>
              <a:t>gameplay</a:t>
            </a:r>
            <a:r>
              <a:rPr lang="fr-CA" dirty="0" smtClean="0">
                <a:latin typeface="Technovia" panose="00000400000000000000" pitchFamily="2" charset="0"/>
              </a:rPr>
              <a:t> </a:t>
            </a:r>
            <a:r>
              <a:rPr lang="fr-CA" dirty="0" err="1" smtClean="0">
                <a:latin typeface="Technovia" panose="00000400000000000000" pitchFamily="2" charset="0"/>
              </a:rPr>
              <a:t>footage</a:t>
            </a:r>
            <a:r>
              <a:rPr lang="fr-CA" dirty="0" smtClean="0">
                <a:latin typeface="Technovia" panose="00000400000000000000" pitchFamily="2" charset="0"/>
              </a:rPr>
              <a:t>)</a:t>
            </a:r>
            <a:endParaRPr lang="fr-CA" dirty="0">
              <a:latin typeface="Technovia" panose="00000400000000000000" pitchFamily="2" charset="0"/>
            </a:endParaRPr>
          </a:p>
        </p:txBody>
      </p:sp>
      <p:sp>
        <p:nvSpPr>
          <p:cNvPr id="7" name="ZoneTexte 6"/>
          <p:cNvSpPr txBox="1"/>
          <p:nvPr/>
        </p:nvSpPr>
        <p:spPr>
          <a:xfrm>
            <a:off x="107243" y="3035915"/>
            <a:ext cx="11977511" cy="1200329"/>
          </a:xfrm>
          <a:prstGeom prst="rect">
            <a:avLst/>
          </a:prstGeom>
          <a:noFill/>
        </p:spPr>
        <p:txBody>
          <a:bodyPr wrap="square" rtlCol="0">
            <a:spAutoFit/>
          </a:bodyPr>
          <a:lstStyle/>
          <a:p>
            <a:r>
              <a:rPr lang="fr-CA" dirty="0">
                <a:solidFill>
                  <a:schemeClr val="bg1"/>
                </a:solidFill>
                <a:highlight>
                  <a:srgbClr val="FF0000"/>
                </a:highlight>
                <a:latin typeface="Technovia" panose="00000400000000000000" pitchFamily="2" charset="0"/>
              </a:rPr>
              <a:t>Algorithme basique d’IA. Il n’Est pas basé sur un algorithme déjà existant. Il est fait maison. Il prend en compte la distance horizontale et verticale qui sépare les deux tanks. La différence de tirs entre les trois niveaux réside dans la précision et dans le choix de l’arme. Pour le moyen et le facile, on multiplie par un facteur le tir effectué., mais pas pour le plus difficile.</a:t>
            </a:r>
          </a:p>
        </p:txBody>
      </p:sp>
      <p:sp>
        <p:nvSpPr>
          <p:cNvPr id="9" name="ZoneTexte 8"/>
          <p:cNvSpPr txBox="1"/>
          <p:nvPr/>
        </p:nvSpPr>
        <p:spPr>
          <a:xfrm>
            <a:off x="1196622" y="4532871"/>
            <a:ext cx="10747022" cy="1754326"/>
          </a:xfrm>
          <a:prstGeom prst="rect">
            <a:avLst/>
          </a:prstGeom>
          <a:noFill/>
        </p:spPr>
        <p:txBody>
          <a:bodyPr wrap="square" rtlCol="0">
            <a:spAutoFit/>
          </a:bodyPr>
          <a:lstStyle/>
          <a:p>
            <a:r>
              <a:rPr lang="fr-CA" dirty="0">
                <a:highlight>
                  <a:srgbClr val="FF0000"/>
                </a:highlight>
                <a:latin typeface="Technovia" panose="00000400000000000000" pitchFamily="2" charset="0"/>
              </a:rPr>
              <a:t>Voici à quoi ressemble l’</a:t>
            </a:r>
            <a:r>
              <a:rPr lang="fr-CA" dirty="0" err="1">
                <a:highlight>
                  <a:srgbClr val="FF0000"/>
                </a:highlight>
                <a:latin typeface="Technovia" panose="00000400000000000000" pitchFamily="2" charset="0"/>
              </a:rPr>
              <a:t>enum</a:t>
            </a:r>
            <a:r>
              <a:rPr lang="fr-CA" dirty="0">
                <a:highlight>
                  <a:srgbClr val="FF0000"/>
                </a:highlight>
                <a:latin typeface="Technovia" panose="00000400000000000000" pitchFamily="2" charset="0"/>
              </a:rPr>
              <a:t> des difficultés</a:t>
            </a:r>
          </a:p>
          <a:p>
            <a:endParaRPr lang="fr-CA" dirty="0">
              <a:highlight>
                <a:srgbClr val="FF0000"/>
              </a:highlight>
              <a:latin typeface="Technovia" panose="00000400000000000000" pitchFamily="2" charset="0"/>
            </a:endParaRPr>
          </a:p>
          <a:p>
            <a:r>
              <a:rPr lang="fr-CA" dirty="0">
                <a:highlight>
                  <a:srgbClr val="FF0000"/>
                </a:highlight>
                <a:latin typeface="Technovia" panose="00000400000000000000" pitchFamily="2" charset="0"/>
              </a:rPr>
              <a:t>Une autre distinction des </a:t>
            </a:r>
            <a:r>
              <a:rPr lang="fr-CA" dirty="0" err="1">
                <a:highlight>
                  <a:srgbClr val="FF0000"/>
                </a:highlight>
                <a:latin typeface="Technovia" panose="00000400000000000000" pitchFamily="2" charset="0"/>
              </a:rPr>
              <a:t>difficultées</a:t>
            </a:r>
            <a:r>
              <a:rPr lang="fr-CA" dirty="0">
                <a:highlight>
                  <a:srgbClr val="FF0000"/>
                </a:highlight>
                <a:latin typeface="Technovia" panose="00000400000000000000" pitchFamily="2" charset="0"/>
              </a:rPr>
              <a:t> : le choix de l’arme</a:t>
            </a:r>
          </a:p>
          <a:p>
            <a:r>
              <a:rPr lang="fr-CA" dirty="0">
                <a:highlight>
                  <a:srgbClr val="FF0000"/>
                </a:highlight>
                <a:latin typeface="Technovia" panose="00000400000000000000" pitchFamily="2" charset="0"/>
              </a:rPr>
              <a:t>Le facile n’utilise que le tir de base</a:t>
            </a:r>
          </a:p>
          <a:p>
            <a:r>
              <a:rPr lang="fr-CA" dirty="0">
                <a:highlight>
                  <a:srgbClr val="FF0000"/>
                </a:highlight>
                <a:latin typeface="Technovia" panose="00000400000000000000" pitchFamily="2" charset="0"/>
              </a:rPr>
              <a:t>Le moyen et l’</a:t>
            </a:r>
            <a:r>
              <a:rPr lang="fr-CA" dirty="0" err="1">
                <a:highlight>
                  <a:srgbClr val="FF0000"/>
                </a:highlight>
                <a:latin typeface="Technovia" panose="00000400000000000000" pitchFamily="2" charset="0"/>
              </a:rPr>
              <a:t>Aimbot</a:t>
            </a:r>
            <a:r>
              <a:rPr lang="fr-CA" dirty="0">
                <a:highlight>
                  <a:srgbClr val="FF0000"/>
                </a:highlight>
                <a:latin typeface="Technovia" panose="00000400000000000000" pitchFamily="2" charset="0"/>
              </a:rPr>
              <a:t> peuvent changer de type de tir tout dépendant des circonstances et du tir précédent, un tir raté amène l’IA à changer d’armement</a:t>
            </a:r>
          </a:p>
        </p:txBody>
      </p:sp>
    </p:spTree>
    <p:extLst>
      <p:ext uri="{BB962C8B-B14F-4D97-AF65-F5344CB8AC3E}">
        <p14:creationId xmlns:p14="http://schemas.microsoft.com/office/powerpoint/2010/main" val="25974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7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0"/>
                                        <p:tgtEl>
                                          <p:spTgt spid="7"/>
                                        </p:tgtEl>
                                      </p:cBhvr>
                                    </p:animEffect>
                                    <p:anim calcmode="lin" valueType="num">
                                      <p:cBhvr>
                                        <p:cTn id="12" dur="10000" fill="hold"/>
                                        <p:tgtEl>
                                          <p:spTgt spid="7"/>
                                        </p:tgtEl>
                                        <p:attrNameLst>
                                          <p:attrName>ppt_x</p:attrName>
                                        </p:attrNameLst>
                                      </p:cBhvr>
                                      <p:tavLst>
                                        <p:tav tm="0">
                                          <p:val>
                                            <p:strVal val="#ppt_x"/>
                                          </p:val>
                                        </p:tav>
                                        <p:tav tm="100000">
                                          <p:val>
                                            <p:strVal val="#ppt_x"/>
                                          </p:val>
                                        </p:tav>
                                      </p:tavLst>
                                    </p:anim>
                                    <p:anim calcmode="lin" valueType="num">
                                      <p:cBhvr>
                                        <p:cTn id="13" dur="10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par>
                                <p:cTn id="30" presetID="22" presetClass="exit" presetSubtype="4" fill="hold" grpId="1" nodeType="with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4" presetClass="exit" presetSubtype="10" fill="hold" grpId="1" nodeType="withEffect">
                                  <p:stCondLst>
                                    <p:cond delay="0"/>
                                  </p:stCondLst>
                                  <p:childTnLst>
                                    <p:animEffect transition="out" filter="randombar(horizontal)">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0"/>
                                        </p:tgtEl>
                                        <p:attrNameLst>
                                          <p:attrName>ppt_x</p:attrName>
                                        </p:attrNameLst>
                                      </p:cBhvr>
                                      <p:tavLst>
                                        <p:tav tm="0">
                                          <p:val>
                                            <p:strVal val="ppt_x"/>
                                          </p:val>
                                        </p:tav>
                                        <p:tav tm="100000">
                                          <p:val>
                                            <p:strVal val="ppt_x"/>
                                          </p:val>
                                        </p:tav>
                                      </p:tavLst>
                                    </p:anim>
                                    <p:anim calcmode="lin" valueType="num">
                                      <p:cBhvr additive="base">
                                        <p:cTn id="40" dur="500"/>
                                        <p:tgtEl>
                                          <p:spTgt spid="10"/>
                                        </p:tgtEl>
                                        <p:attrNameLst>
                                          <p:attrName>ppt_y</p:attrName>
                                        </p:attrNameLst>
                                      </p:cBhvr>
                                      <p:tavLst>
                                        <p:tav tm="0">
                                          <p:val>
                                            <p:strVal val="ppt_y"/>
                                          </p:val>
                                        </p:tav>
                                        <p:tav tm="100000">
                                          <p:val>
                                            <p:strVal val="1+ppt_h/2"/>
                                          </p:val>
                                        </p:tav>
                                      </p:tavLst>
                                    </p:anim>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5" repeatCount="indefinite" fill="remove" display="0">
                  <p:stCondLst>
                    <p:cond delay="indefinite"/>
                  </p:stCondLst>
                </p:cTn>
                <p:tgtEl>
                  <p:spTgt spid="4"/>
                </p:tgtEl>
              </p:cMediaNode>
            </p:video>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p:bldP spid="7"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meplayEviter_edit_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2" name="Titre 1"/>
          <p:cNvSpPr>
            <a:spLocks noGrp="1"/>
          </p:cNvSpPr>
          <p:nvPr>
            <p:ph type="title"/>
          </p:nvPr>
        </p:nvSpPr>
        <p:spPr/>
        <p:txBody>
          <a:bodyPr/>
          <a:lstStyle/>
          <a:p>
            <a:r>
              <a:rPr lang="fr-CA" dirty="0">
                <a:latin typeface="Technovia" panose="00000400000000000000" pitchFamily="2" charset="0"/>
              </a:rPr>
              <a:t>Intelligence artificielle (suite)</a:t>
            </a:r>
          </a:p>
        </p:txBody>
      </p:sp>
      <p:sp>
        <p:nvSpPr>
          <p:cNvPr id="3" name="Espace réservé du contenu 2"/>
          <p:cNvSpPr>
            <a:spLocks noGrp="1"/>
          </p:cNvSpPr>
          <p:nvPr>
            <p:ph idx="1"/>
          </p:nvPr>
        </p:nvSpPr>
        <p:spPr/>
        <p:txBody>
          <a:bodyPr/>
          <a:lstStyle/>
          <a:p>
            <a:pPr marL="0" indent="0">
              <a:buNone/>
            </a:pPr>
            <a:r>
              <a:rPr lang="fr-CA" dirty="0">
                <a:latin typeface="Technovia" panose="00000400000000000000" pitchFamily="2" charset="0"/>
              </a:rPr>
              <a:t>Maintenant, le déplacement.</a:t>
            </a:r>
          </a:p>
          <a:p>
            <a:pPr marL="0" indent="0">
              <a:buNone/>
            </a:pPr>
            <a:r>
              <a:rPr lang="fr-CA" dirty="0">
                <a:latin typeface="Technovia" panose="00000400000000000000" pitchFamily="2" charset="0"/>
              </a:rPr>
              <a:t>	Tous les IA se déplacent pour éviter les tirs</a:t>
            </a:r>
          </a:p>
          <a:p>
            <a:pPr marL="0" indent="0">
              <a:buNone/>
            </a:pPr>
            <a:endParaRPr lang="fr-CA" dirty="0">
              <a:latin typeface="Technovia" panose="00000400000000000000" pitchFamily="2" charset="0"/>
            </a:endParaRPr>
          </a:p>
        </p:txBody>
      </p:sp>
      <p:sp>
        <p:nvSpPr>
          <p:cNvPr id="5" name="ZoneTexte 4"/>
          <p:cNvSpPr txBox="1"/>
          <p:nvPr/>
        </p:nvSpPr>
        <p:spPr>
          <a:xfrm>
            <a:off x="191911" y="3905956"/>
            <a:ext cx="10419645" cy="1754326"/>
          </a:xfrm>
          <a:prstGeom prst="rect">
            <a:avLst/>
          </a:prstGeom>
          <a:noFill/>
        </p:spPr>
        <p:txBody>
          <a:bodyPr wrap="square" rtlCol="0">
            <a:spAutoFit/>
          </a:bodyPr>
          <a:lstStyle/>
          <a:p>
            <a:r>
              <a:rPr lang="fr-CA" dirty="0">
                <a:latin typeface="Technovia" panose="00000400000000000000" pitchFamily="2" charset="0"/>
              </a:rPr>
              <a:t>Par contre, les intelligences moyenne et difficile se déplacent aussi sans stimuli.</a:t>
            </a:r>
          </a:p>
          <a:p>
            <a:r>
              <a:rPr lang="fr-CA" dirty="0">
                <a:latin typeface="Technovia" panose="00000400000000000000" pitchFamily="2" charset="0"/>
              </a:rPr>
              <a:t>Le moyen peut avancer et reculer, alors que le difficile ne fait qu’avancer</a:t>
            </a:r>
          </a:p>
          <a:p>
            <a:r>
              <a:rPr lang="fr-CA" dirty="0">
                <a:latin typeface="Technovia" panose="00000400000000000000" pitchFamily="2" charset="0"/>
              </a:rPr>
              <a:t>On choisit aléatoirement une valeur qu’on garde en mémoire et le tank se déplace dans la direction voulue jusqu’à ce qu’il l’atteigne ou qu’il descende en-dessous d’un certain pourcentage de gaz (il faut qu’il en ait assez pour éviter tout de même)</a:t>
            </a:r>
          </a:p>
          <a:p>
            <a:r>
              <a:rPr lang="fr-CA" dirty="0">
                <a:latin typeface="Technovia" panose="00000400000000000000" pitchFamily="2" charset="0"/>
              </a:rPr>
              <a:t>Il attend ensuite les nouvelles instructions de l’état-major</a:t>
            </a:r>
          </a:p>
        </p:txBody>
      </p:sp>
      <p:pic>
        <p:nvPicPr>
          <p:cNvPr id="6" name="Image 5"/>
          <p:cNvPicPr>
            <a:picLocks noChangeAspect="1"/>
          </p:cNvPicPr>
          <p:nvPr/>
        </p:nvPicPr>
        <p:blipFill rotWithShape="1">
          <a:blip r:embed="rId5"/>
          <a:srcRect r="42222"/>
          <a:stretch/>
        </p:blipFill>
        <p:spPr>
          <a:xfrm>
            <a:off x="323145" y="106101"/>
            <a:ext cx="5554133" cy="6553200"/>
          </a:xfrm>
          <a:prstGeom prst="rect">
            <a:avLst/>
          </a:prstGeom>
        </p:spPr>
      </p:pic>
      <p:pic>
        <p:nvPicPr>
          <p:cNvPr id="7" name="Image 6"/>
          <p:cNvPicPr>
            <a:picLocks noChangeAspect="1"/>
          </p:cNvPicPr>
          <p:nvPr/>
        </p:nvPicPr>
        <p:blipFill rotWithShape="1">
          <a:blip r:embed="rId6"/>
          <a:srcRect r="43333"/>
          <a:stretch/>
        </p:blipFill>
        <p:spPr>
          <a:xfrm>
            <a:off x="6200422" y="106101"/>
            <a:ext cx="5893230" cy="6553200"/>
          </a:xfrm>
          <a:prstGeom prst="rect">
            <a:avLst/>
          </a:prstGeom>
        </p:spPr>
      </p:pic>
    </p:spTree>
    <p:extLst>
      <p:ext uri="{BB962C8B-B14F-4D97-AF65-F5344CB8AC3E}">
        <p14:creationId xmlns:p14="http://schemas.microsoft.com/office/powerpoint/2010/main" val="28639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0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repeatCount="indefinite" fill="remove"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 y="0"/>
            <a:ext cx="12192000" cy="6858000"/>
          </a:xfrm>
          <a:prstGeom prst="rect">
            <a:avLst/>
          </a:prstGeom>
        </p:spPr>
      </p:pic>
      <p:sp>
        <p:nvSpPr>
          <p:cNvPr id="2" name="Titre 1"/>
          <p:cNvSpPr>
            <a:spLocks noGrp="1"/>
          </p:cNvSpPr>
          <p:nvPr>
            <p:ph type="title"/>
          </p:nvPr>
        </p:nvSpPr>
        <p:spPr/>
        <p:txBody>
          <a:bodyPr/>
          <a:lstStyle/>
          <a:p>
            <a:r>
              <a:rPr lang="fr-CA" dirty="0">
                <a:latin typeface="Stencil" panose="040409050D0802020404" pitchFamily="82" charset="0"/>
              </a:rPr>
              <a:t>Exemples de code:</a:t>
            </a:r>
          </a:p>
        </p:txBody>
      </p:sp>
      <p:sp>
        <p:nvSpPr>
          <p:cNvPr id="4" name="Rectangle 3"/>
          <p:cNvSpPr/>
          <p:nvPr/>
        </p:nvSpPr>
        <p:spPr>
          <a:xfrm rot="19297836">
            <a:off x="2906796" y="2315722"/>
            <a:ext cx="6378405" cy="1446550"/>
          </a:xfrm>
          <a:prstGeom prst="rect">
            <a:avLst/>
          </a:prstGeom>
          <a:noFill/>
        </p:spPr>
        <p:txBody>
          <a:bodyPr wrap="square" lIns="91440" tIns="45720" rIns="91440" bIns="45720">
            <a:spAutoFit/>
          </a:bodyPr>
          <a:lstStyle/>
          <a:p>
            <a:pPr algn="ctr"/>
            <a:r>
              <a:rPr lang="fr-FR" sz="8800" b="1" cap="none" spc="0" dirty="0">
                <a:ln w="22225">
                  <a:solidFill>
                    <a:schemeClr val="accent2"/>
                  </a:solidFill>
                  <a:prstDash val="solid"/>
                </a:ln>
                <a:solidFill>
                  <a:schemeClr val="accent2">
                    <a:lumMod val="40000"/>
                    <a:lumOff val="60000"/>
                  </a:schemeClr>
                </a:solidFill>
                <a:effectLst/>
                <a:highlight>
                  <a:srgbClr val="FF0000"/>
                </a:highlight>
                <a:latin typeface="Stencil" panose="040409050D0802020404" pitchFamily="82" charset="0"/>
              </a:rPr>
              <a:t>CLASSIFIÉ</a:t>
            </a:r>
          </a:p>
        </p:txBody>
      </p:sp>
    </p:spTree>
    <p:extLst>
      <p:ext uri="{BB962C8B-B14F-4D97-AF65-F5344CB8AC3E}">
        <p14:creationId xmlns:p14="http://schemas.microsoft.com/office/powerpoint/2010/main" val="3020660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a:extLst>
              <a:ext uri="{28A0092B-C50C-407E-A947-70E740481C1C}">
                <a14:useLocalDpi xmlns:a14="http://schemas.microsoft.com/office/drawing/2010/main" val="0"/>
              </a:ext>
            </a:extLst>
          </a:blip>
          <a:srcRect b="4246"/>
          <a:stretch/>
        </p:blipFill>
        <p:spPr>
          <a:xfrm>
            <a:off x="0" y="0"/>
            <a:ext cx="5017459" cy="3693407"/>
          </a:xfrm>
          <a:prstGeom prst="rect">
            <a:avLst/>
          </a:prstGeom>
        </p:spPr>
      </p:pic>
      <p:sp>
        <p:nvSpPr>
          <p:cNvPr id="2" name="Titre 1"/>
          <p:cNvSpPr>
            <a:spLocks noGrp="1"/>
          </p:cNvSpPr>
          <p:nvPr>
            <p:ph type="title"/>
          </p:nvPr>
        </p:nvSpPr>
        <p:spPr/>
        <p:txBody>
          <a:bodyPr/>
          <a:lstStyle/>
          <a:p>
            <a:r>
              <a:rPr lang="fr-CA" dirty="0">
                <a:highlight>
                  <a:srgbClr val="FF0000"/>
                </a:highlight>
                <a:latin typeface="Stencil" panose="040409050D0802020404" pitchFamily="82" charset="0"/>
              </a:rPr>
              <a:t>Bugs de développement</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1" y="3738563"/>
            <a:ext cx="6086475" cy="3048000"/>
          </a:xfrm>
          <a:prstGeom prst="rect">
            <a:avLst/>
          </a:prstGeom>
        </p:spPr>
      </p:pic>
      <p:sp>
        <p:nvSpPr>
          <p:cNvPr id="3" name="Espace réservé du contenu 2"/>
          <p:cNvSpPr>
            <a:spLocks noGrp="1"/>
          </p:cNvSpPr>
          <p:nvPr>
            <p:ph idx="1"/>
          </p:nvPr>
        </p:nvSpPr>
        <p:spPr>
          <a:xfrm>
            <a:off x="4577645" y="1269383"/>
            <a:ext cx="7501467" cy="4351338"/>
          </a:xfrm>
        </p:spPr>
        <p:txBody>
          <a:bodyPr/>
          <a:lstStyle/>
          <a:p>
            <a:r>
              <a:rPr lang="fr-CA" dirty="0">
                <a:highlight>
                  <a:srgbClr val="FF0000"/>
                </a:highlight>
                <a:latin typeface="Stencil" panose="040409050D0802020404" pitchFamily="82" charset="0"/>
              </a:rPr>
              <a:t>Chacun d’entre nous, on a eu affaire à des bugs plus étrange les uns que les autres.</a:t>
            </a:r>
          </a:p>
          <a:p>
            <a:r>
              <a:rPr lang="fr-CA" dirty="0">
                <a:highlight>
                  <a:srgbClr val="FF0000"/>
                </a:highlight>
                <a:latin typeface="Stencil" panose="040409050D0802020404" pitchFamily="82" charset="0"/>
              </a:rPr>
              <a:t>Parfois graphiques, parfois stupides, on les a corrigé… enfin presque tous</a:t>
            </a:r>
          </a:p>
          <a:p>
            <a:r>
              <a:rPr lang="fr-CA" dirty="0">
                <a:highlight>
                  <a:srgbClr val="FF0000"/>
                </a:highlight>
                <a:latin typeface="Stencil" panose="040409050D0802020404" pitchFamily="82" charset="0"/>
              </a:rPr>
              <a:t>Voici les problèmes les plus importants qu’on a dû corriger:</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1463" y="32298"/>
            <a:ext cx="2363258" cy="1237085"/>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4844874"/>
            <a:ext cx="4902200" cy="1828800"/>
          </a:xfrm>
          <a:prstGeom prst="rect">
            <a:avLst/>
          </a:prstGeom>
        </p:spPr>
      </p:pic>
    </p:spTree>
    <p:extLst>
      <p:ext uri="{BB962C8B-B14F-4D97-AF65-F5344CB8AC3E}">
        <p14:creationId xmlns:p14="http://schemas.microsoft.com/office/powerpoint/2010/main" val="83227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latin typeface="Stencil" panose="040409050D0802020404" pitchFamily="82" charset="0"/>
              </a:rPr>
              <a:t>QUANTUM TOOLKIT</a:t>
            </a:r>
          </a:p>
        </p:txBody>
      </p:sp>
      <p:sp>
        <p:nvSpPr>
          <p:cNvPr id="3" name="Espace réservé du contenu 2"/>
          <p:cNvSpPr>
            <a:spLocks noGrp="1"/>
          </p:cNvSpPr>
          <p:nvPr>
            <p:ph idx="1"/>
          </p:nvPr>
        </p:nvSpPr>
        <p:spPr/>
        <p:txBody>
          <a:bodyPr>
            <a:normAutofit fontScale="92500" lnSpcReduction="10000"/>
          </a:bodyPr>
          <a:lstStyle/>
          <a:p>
            <a:r>
              <a:rPr lang="en-US" b="1" dirty="0"/>
              <a:t>Quantum Toolkit</a:t>
            </a:r>
            <a:r>
              <a:rPr lang="en-US" dirty="0"/>
              <a:t> ties Prism and Glass Windowing Toolkit together and makes them available to the JavaFX layer above them in the stack. It also manages the threading rules related to rendering versus events handling. </a:t>
            </a:r>
          </a:p>
          <a:p>
            <a:pPr marL="0" indent="0">
              <a:buNone/>
            </a:pPr>
            <a:r>
              <a:rPr lang="fr-CA" dirty="0">
                <a:hlinkClick r:id="rId2"/>
              </a:rPr>
              <a:t>http://docs.oracle.com/javafx/2/architecture/jfxpub-architecture.htm#A1107438</a:t>
            </a:r>
            <a:endParaRPr lang="fr-CA" dirty="0"/>
          </a:p>
          <a:p>
            <a:pPr marL="0" indent="0">
              <a:buNone/>
            </a:pPr>
            <a:r>
              <a:rPr lang="fr-CA" dirty="0">
                <a:latin typeface="Stencil" panose="040409050D0802020404" pitchFamily="82" charset="0"/>
              </a:rPr>
              <a:t>Donc, c’est quelque chose d’inconnu pour bien des gens</a:t>
            </a:r>
          </a:p>
          <a:p>
            <a:pPr marL="0" indent="0">
              <a:buNone/>
            </a:pPr>
            <a:r>
              <a:rPr lang="fr-CA" dirty="0">
                <a:latin typeface="Stencil" panose="040409050D0802020404" pitchFamily="82" charset="0"/>
              </a:rPr>
              <a:t>Le problème était la levée d’exceptions à certains moments lors du déroulement du service. Les problèmes étaient en quelque sorte causés par un problème de concurrence entre le « rendering » du FXML et la modification du FXML. Solution…</a:t>
            </a:r>
          </a:p>
        </p:txBody>
      </p:sp>
    </p:spTree>
    <p:extLst>
      <p:ext uri="{BB962C8B-B14F-4D97-AF65-F5344CB8AC3E}">
        <p14:creationId xmlns:p14="http://schemas.microsoft.com/office/powerpoint/2010/main" val="4084918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71378"/>
          </a:xfrm>
          <a:prstGeom prst="rect">
            <a:avLst/>
          </a:prstGeom>
        </p:spPr>
      </p:pic>
      <p:sp>
        <p:nvSpPr>
          <p:cNvPr id="2" name="Titre 1"/>
          <p:cNvSpPr>
            <a:spLocks noGrp="1"/>
          </p:cNvSpPr>
          <p:nvPr>
            <p:ph type="title"/>
          </p:nvPr>
        </p:nvSpPr>
        <p:spPr/>
        <p:txBody>
          <a:bodyPr/>
          <a:lstStyle/>
          <a:p>
            <a:r>
              <a:rPr lang="fr-CA" dirty="0" err="1">
                <a:highlight>
                  <a:srgbClr val="FF0000"/>
                </a:highlight>
                <a:latin typeface="Stencil" panose="040409050D0802020404" pitchFamily="82" charset="0"/>
              </a:rPr>
              <a:t>Platform.runlater</a:t>
            </a:r>
            <a:r>
              <a:rPr lang="fr-CA" dirty="0">
                <a:highlight>
                  <a:srgbClr val="FF0000"/>
                </a:highlight>
                <a:latin typeface="Stencil" panose="040409050D0802020404" pitchFamily="82" charset="0"/>
              </a:rPr>
              <a:t>!</a:t>
            </a:r>
          </a:p>
        </p:txBody>
      </p:sp>
      <p:sp>
        <p:nvSpPr>
          <p:cNvPr id="3" name="Espace réservé du contenu 2"/>
          <p:cNvSpPr>
            <a:spLocks noGrp="1"/>
          </p:cNvSpPr>
          <p:nvPr>
            <p:ph idx="1"/>
          </p:nvPr>
        </p:nvSpPr>
        <p:spPr/>
        <p:txBody>
          <a:bodyPr/>
          <a:lstStyle/>
          <a:p>
            <a:r>
              <a:rPr lang="fr-CA" dirty="0">
                <a:highlight>
                  <a:srgbClr val="FF0000"/>
                </a:highlight>
                <a:latin typeface="Stencil" panose="040409050D0802020404" pitchFamily="82" charset="0"/>
              </a:rPr>
              <a:t>Méthode de la classe Platform. On entre en paramètre un objet </a:t>
            </a:r>
            <a:r>
              <a:rPr lang="fr-CA" dirty="0" err="1">
                <a:highlight>
                  <a:srgbClr val="FF0000"/>
                </a:highlight>
                <a:latin typeface="Stencil" panose="040409050D0802020404" pitchFamily="82" charset="0"/>
              </a:rPr>
              <a:t>runnable</a:t>
            </a:r>
            <a:r>
              <a:rPr lang="fr-CA" dirty="0">
                <a:highlight>
                  <a:srgbClr val="FF0000"/>
                </a:highlight>
                <a:latin typeface="Stencil" panose="040409050D0802020404" pitchFamily="82" charset="0"/>
              </a:rPr>
              <a:t> et ce dernier sera placé dans une </a:t>
            </a:r>
            <a:r>
              <a:rPr lang="fr-CA" dirty="0" err="1">
                <a:highlight>
                  <a:srgbClr val="FF0000"/>
                </a:highlight>
                <a:latin typeface="Stencil" panose="040409050D0802020404" pitchFamily="82" charset="0"/>
              </a:rPr>
              <a:t>event</a:t>
            </a:r>
            <a:r>
              <a:rPr lang="fr-CA" dirty="0">
                <a:highlight>
                  <a:srgbClr val="FF0000"/>
                </a:highlight>
                <a:latin typeface="Stencil" panose="040409050D0802020404" pitchFamily="82" charset="0"/>
              </a:rPr>
              <a:t> queue. On peut donc modifier des composantes GUI. Il va être manipuler le plus rapidement possible, sans interrompre ou interférer avec les processus GUI en cours. On peut modifier les composantes GUI à partir d’un élément externe au GUI!</a:t>
            </a:r>
          </a:p>
        </p:txBody>
      </p:sp>
    </p:spTree>
    <p:extLst>
      <p:ext uri="{BB962C8B-B14F-4D97-AF65-F5344CB8AC3E}">
        <p14:creationId xmlns:p14="http://schemas.microsoft.com/office/powerpoint/2010/main" val="758504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5000" r="-16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latin typeface="Stencil" panose="040409050D0802020404" pitchFamily="82" charset="0"/>
              </a:rPr>
              <a:t>Plan : Projet «Les tanks infernaux»</a:t>
            </a:r>
          </a:p>
        </p:txBody>
      </p:sp>
      <p:sp>
        <p:nvSpPr>
          <p:cNvPr id="3" name="Espace réservé du contenu 2"/>
          <p:cNvSpPr>
            <a:spLocks noGrp="1"/>
          </p:cNvSpPr>
          <p:nvPr>
            <p:ph idx="1"/>
          </p:nvPr>
        </p:nvSpPr>
        <p:spPr/>
        <p:txBody>
          <a:bodyPr/>
          <a:lstStyle/>
          <a:p>
            <a:r>
              <a:rPr lang="fr-CA" dirty="0">
                <a:latin typeface="Stencil" panose="040409050D0802020404" pitchFamily="82" charset="0"/>
              </a:rPr>
              <a:t>Origine</a:t>
            </a:r>
          </a:p>
          <a:p>
            <a:r>
              <a:rPr lang="fr-CA" dirty="0">
                <a:latin typeface="Stencil" panose="040409050D0802020404" pitchFamily="82" charset="0"/>
              </a:rPr>
              <a:t>Début du développement</a:t>
            </a:r>
          </a:p>
          <a:p>
            <a:r>
              <a:rPr lang="fr-CA" dirty="0">
                <a:latin typeface="Stencil" panose="040409050D0802020404" pitchFamily="82" charset="0"/>
              </a:rPr>
              <a:t>Parties principales</a:t>
            </a:r>
          </a:p>
          <a:p>
            <a:r>
              <a:rPr lang="fr-CA" dirty="0">
                <a:latin typeface="Stencil" panose="040409050D0802020404" pitchFamily="82" charset="0"/>
              </a:rPr>
              <a:t>Code propre</a:t>
            </a:r>
          </a:p>
          <a:p>
            <a:r>
              <a:rPr lang="fr-CA" dirty="0">
                <a:latin typeface="Stencil" panose="040409050D0802020404" pitchFamily="82" charset="0"/>
              </a:rPr>
              <a:t>Bugs récurrents, </a:t>
            </a:r>
            <a:r>
              <a:rPr lang="fr-CA" sz="1800" dirty="0">
                <a:latin typeface="Stencil" panose="040409050D0802020404" pitchFamily="82" charset="0"/>
              </a:rPr>
              <a:t>Bugs récurrents, </a:t>
            </a:r>
            <a:r>
              <a:rPr lang="fr-CA" sz="1200" dirty="0">
                <a:latin typeface="Stencil" panose="040409050D0802020404" pitchFamily="82" charset="0"/>
              </a:rPr>
              <a:t>Bugs récurrents, </a:t>
            </a:r>
            <a:r>
              <a:rPr lang="fr-CA" sz="1000" dirty="0">
                <a:latin typeface="Stencil" panose="040409050D0802020404" pitchFamily="82" charset="0"/>
              </a:rPr>
              <a:t>Bugs récurrents, </a:t>
            </a:r>
            <a:r>
              <a:rPr lang="fr-CA" sz="700" dirty="0">
                <a:latin typeface="Stencil" panose="040409050D0802020404" pitchFamily="82" charset="0"/>
              </a:rPr>
              <a:t>Bugs récurrents, </a:t>
            </a:r>
            <a:r>
              <a:rPr lang="fr-CA" sz="500" dirty="0">
                <a:latin typeface="Stencil" panose="040409050D0802020404" pitchFamily="82" charset="0"/>
              </a:rPr>
              <a:t>Bugs récurrents, </a:t>
            </a:r>
            <a:r>
              <a:rPr lang="fr-CA" sz="200" dirty="0">
                <a:latin typeface="Stencil" panose="040409050D0802020404" pitchFamily="82" charset="0"/>
              </a:rPr>
              <a:t>Bugs</a:t>
            </a:r>
            <a:endParaRPr lang="fr-CA" sz="100" dirty="0">
              <a:latin typeface="Stencil" panose="040409050D0802020404" pitchFamily="82" charset="0"/>
            </a:endParaRPr>
          </a:p>
          <a:p>
            <a:r>
              <a:rPr lang="fr-CA" dirty="0">
                <a:latin typeface="Stencil" panose="040409050D0802020404" pitchFamily="82" charset="0"/>
              </a:rPr>
              <a:t>Tests publics et privés</a:t>
            </a:r>
          </a:p>
          <a:p>
            <a:r>
              <a:rPr lang="fr-CA" dirty="0">
                <a:latin typeface="Stencil" panose="040409050D0802020404" pitchFamily="82" charset="0"/>
              </a:rPr>
              <a:t>Questions les plus posées (Présentation grand public et par les pairs)</a:t>
            </a:r>
          </a:p>
          <a:p>
            <a:endParaRPr lang="fr-CA" sz="500" dirty="0"/>
          </a:p>
          <a:p>
            <a:endParaRPr lang="fr-CA" sz="700" dirty="0"/>
          </a:p>
          <a:p>
            <a:endParaRPr lang="fr-CA" sz="1000" dirty="0"/>
          </a:p>
          <a:p>
            <a:endParaRPr lang="fr-CA" sz="1200" dirty="0"/>
          </a:p>
          <a:p>
            <a:endParaRPr lang="fr-CA" sz="1800" dirty="0"/>
          </a:p>
          <a:p>
            <a:endParaRPr lang="fr-CA" dirty="0"/>
          </a:p>
          <a:p>
            <a:endParaRPr lang="fr-CA" dirty="0"/>
          </a:p>
          <a:p>
            <a:endParaRPr lang="fr-CA" dirty="0"/>
          </a:p>
        </p:txBody>
      </p:sp>
    </p:spTree>
    <p:extLst>
      <p:ext uri="{BB962C8B-B14F-4D97-AF65-F5344CB8AC3E}">
        <p14:creationId xmlns:p14="http://schemas.microsoft.com/office/powerpoint/2010/main" val="2014919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solidFill>
                  <a:srgbClr val="00B050"/>
                </a:solidFill>
              </a:rPr>
              <a:t>L’algorithme du meilleur tir</a:t>
            </a:r>
            <a:endParaRPr lang="fr-CA" dirty="0">
              <a:solidFill>
                <a:srgbClr val="00B050"/>
              </a:solidFill>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4191"/>
            <a:ext cx="7514286" cy="4123809"/>
          </a:xfrm>
        </p:spPr>
      </p:pic>
      <p:sp>
        <p:nvSpPr>
          <p:cNvPr id="5" name="ZoneTexte 4"/>
          <p:cNvSpPr txBox="1"/>
          <p:nvPr/>
        </p:nvSpPr>
        <p:spPr>
          <a:xfrm>
            <a:off x="7599332" y="136525"/>
            <a:ext cx="4592668" cy="7017306"/>
          </a:xfrm>
          <a:prstGeom prst="rect">
            <a:avLst/>
          </a:prstGeom>
          <a:noFill/>
        </p:spPr>
        <p:txBody>
          <a:bodyPr wrap="none" rtlCol="0">
            <a:spAutoFit/>
          </a:bodyPr>
          <a:lstStyle/>
          <a:p>
            <a:r>
              <a:rPr lang="fr-CA" dirty="0" smtClean="0"/>
              <a:t>Le but était de créer un tir qui suit la courbe</a:t>
            </a:r>
          </a:p>
          <a:p>
            <a:r>
              <a:rPr lang="fr-CA" dirty="0" smtClean="0"/>
              <a:t> la plus optimisé pour atteindre l’ennemie.</a:t>
            </a:r>
          </a:p>
          <a:p>
            <a:r>
              <a:rPr lang="fr-CA" dirty="0" smtClean="0"/>
              <a:t>Elle devait:</a:t>
            </a:r>
          </a:p>
          <a:p>
            <a:r>
              <a:rPr lang="fr-CA" dirty="0" smtClean="0"/>
              <a:t>-Toujours atteindre le tank ennemi;</a:t>
            </a:r>
          </a:p>
          <a:p>
            <a:r>
              <a:rPr lang="fr-CA" dirty="0" smtClean="0"/>
              <a:t>-Prendre le moins de temps pour l’atteindre</a:t>
            </a:r>
          </a:p>
          <a:p>
            <a:r>
              <a:rPr lang="fr-CA" dirty="0" smtClean="0"/>
              <a:t>-Avoir l’hauteur minimale nécessaire pour </a:t>
            </a:r>
          </a:p>
          <a:p>
            <a:r>
              <a:rPr lang="fr-CA" dirty="0" smtClean="0"/>
              <a:t>l’atteindre sans toucher le terrain</a:t>
            </a:r>
          </a:p>
          <a:p>
            <a:endParaRPr lang="fr-CA" dirty="0" smtClean="0"/>
          </a:p>
          <a:p>
            <a:r>
              <a:rPr lang="fr-CA" dirty="0" smtClean="0"/>
              <a:t>-On cherche la longueur et la hauteur du tir IA.</a:t>
            </a:r>
          </a:p>
          <a:p>
            <a:r>
              <a:rPr lang="fr-CA" dirty="0" smtClean="0"/>
              <a:t>-On a le point d’arrivé et le point de départ.</a:t>
            </a:r>
            <a:br>
              <a:rPr lang="fr-CA" dirty="0" smtClean="0"/>
            </a:br>
            <a:r>
              <a:rPr lang="fr-CA" dirty="0" smtClean="0"/>
              <a:t>-On doit trouver un 3</a:t>
            </a:r>
            <a:r>
              <a:rPr lang="fr-CA" baseline="30000" dirty="0" smtClean="0"/>
              <a:t>e</a:t>
            </a:r>
            <a:r>
              <a:rPr lang="fr-CA" dirty="0" smtClean="0"/>
              <a:t> point pour construire la </a:t>
            </a:r>
          </a:p>
          <a:p>
            <a:r>
              <a:rPr lang="fr-CA" dirty="0" smtClean="0"/>
              <a:t>Droite du meilleur tir avec l’isolation des</a:t>
            </a:r>
          </a:p>
          <a:p>
            <a:r>
              <a:rPr lang="fr-CA" dirty="0" smtClean="0"/>
              <a:t> paramètres avec une matrice</a:t>
            </a:r>
          </a:p>
          <a:p>
            <a:endParaRPr lang="fr-CA" dirty="0"/>
          </a:p>
          <a:p>
            <a:r>
              <a:rPr lang="fr-CA" dirty="0" smtClean="0"/>
              <a:t>Idée: Aller chercher le plus haut point des </a:t>
            </a:r>
          </a:p>
          <a:p>
            <a:r>
              <a:rPr lang="fr-CA" dirty="0" smtClean="0"/>
              <a:t>Montagnes entre les deux tanks. </a:t>
            </a:r>
          </a:p>
          <a:p>
            <a:r>
              <a:rPr lang="fr-CA" dirty="0" smtClean="0"/>
              <a:t>L’essayer, si sa marche pas, aller chercher une </a:t>
            </a:r>
          </a:p>
          <a:p>
            <a:r>
              <a:rPr lang="fr-CA" dirty="0" smtClean="0"/>
              <a:t>autre montagne et ajouter en hauteur au point</a:t>
            </a:r>
          </a:p>
          <a:p>
            <a:r>
              <a:rPr lang="fr-CA" dirty="0" smtClean="0"/>
              <a:t>La variation entre les deux montagnes.</a:t>
            </a:r>
          </a:p>
          <a:p>
            <a:endParaRPr lang="fr-CA" dirty="0"/>
          </a:p>
          <a:p>
            <a:r>
              <a:rPr lang="fr-CA" dirty="0" smtClean="0"/>
              <a:t>Problèmes: Manque de temps, </a:t>
            </a:r>
          </a:p>
          <a:p>
            <a:r>
              <a:rPr lang="fr-CA" dirty="0" smtClean="0"/>
              <a:t>Problème avec un manque de variables,</a:t>
            </a:r>
          </a:p>
          <a:p>
            <a:r>
              <a:rPr lang="fr-CA" dirty="0" smtClean="0"/>
              <a:t>Problème de récurrences et de résolution </a:t>
            </a:r>
          </a:p>
          <a:p>
            <a:r>
              <a:rPr lang="fr-CA" dirty="0" smtClean="0"/>
              <a:t>matricielle</a:t>
            </a:r>
          </a:p>
          <a:p>
            <a:endParaRPr lang="fr-CA" dirty="0" smtClean="0"/>
          </a:p>
        </p:txBody>
      </p:sp>
    </p:spTree>
    <p:extLst>
      <p:ext uri="{BB962C8B-B14F-4D97-AF65-F5344CB8AC3E}">
        <p14:creationId xmlns:p14="http://schemas.microsoft.com/office/powerpoint/2010/main" val="4200888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770"/>
            <a:ext cx="12192000" cy="7268901"/>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770"/>
            <a:ext cx="12192000" cy="728364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0790"/>
            <a:ext cx="12192000" cy="7267666"/>
          </a:xfrm>
          <a:prstGeom prst="rect">
            <a:avLst/>
          </a:prstGeom>
        </p:spPr>
      </p:pic>
      <p:sp>
        <p:nvSpPr>
          <p:cNvPr id="2" name="Titre 1"/>
          <p:cNvSpPr>
            <a:spLocks noGrp="1"/>
          </p:cNvSpPr>
          <p:nvPr>
            <p:ph type="title"/>
          </p:nvPr>
        </p:nvSpPr>
        <p:spPr/>
        <p:txBody>
          <a:bodyPr/>
          <a:lstStyle/>
          <a:p>
            <a:r>
              <a:rPr lang="fr-CA" dirty="0">
                <a:highlight>
                  <a:srgbClr val="FFFF00"/>
                </a:highlight>
                <a:latin typeface="Stencil" panose="040409050D0802020404" pitchFamily="82" charset="0"/>
              </a:rPr>
              <a:t>Origine</a:t>
            </a:r>
          </a:p>
        </p:txBody>
      </p:sp>
      <p:sp>
        <p:nvSpPr>
          <p:cNvPr id="4" name="Rectangle 3"/>
          <p:cNvSpPr/>
          <p:nvPr/>
        </p:nvSpPr>
        <p:spPr>
          <a:xfrm rot="20679424">
            <a:off x="3563083" y="380699"/>
            <a:ext cx="4368505" cy="923330"/>
          </a:xfrm>
          <a:prstGeom prst="rect">
            <a:avLst/>
          </a:prstGeom>
          <a:noFill/>
          <a:effectLst/>
        </p:spPr>
        <p:txBody>
          <a:bodyPr wrap="none" lIns="91440" tIns="45720" rIns="91440" bIns="45720">
            <a:spAutoFit/>
          </a:bodyPr>
          <a:lstStyle/>
          <a:p>
            <a:pPr algn="ctr"/>
            <a:r>
              <a:rPr lang="fr-FR" sz="5400" b="1" dirty="0">
                <a:ln w="22225">
                  <a:solidFill>
                    <a:schemeClr val="accent2"/>
                  </a:solidFill>
                  <a:prstDash val="solid"/>
                </a:ln>
                <a:solidFill>
                  <a:schemeClr val="accent2">
                    <a:lumMod val="40000"/>
                    <a:lumOff val="60000"/>
                  </a:schemeClr>
                </a:solidFill>
                <a:effectLst>
                  <a:glow rad="101600">
                    <a:schemeClr val="accent2">
                      <a:satMod val="175000"/>
                      <a:alpha val="40000"/>
                    </a:schemeClr>
                  </a:glow>
                </a:effectLst>
                <a:latin typeface="Stencil" panose="040409050D0802020404" pitchFamily="82" charset="0"/>
              </a:rPr>
              <a:t>DÉCLASSIFIÉ</a:t>
            </a:r>
          </a:p>
        </p:txBody>
      </p:sp>
      <p:sp>
        <p:nvSpPr>
          <p:cNvPr id="3" name="Espace réservé du contenu 2"/>
          <p:cNvSpPr>
            <a:spLocks noGrp="1"/>
          </p:cNvSpPr>
          <p:nvPr>
            <p:ph idx="1"/>
          </p:nvPr>
        </p:nvSpPr>
        <p:spPr>
          <a:xfrm>
            <a:off x="838200" y="1463040"/>
            <a:ext cx="10515600" cy="4713923"/>
          </a:xfrm>
        </p:spPr>
        <p:txBody>
          <a:bodyPr>
            <a:normAutofit fontScale="92500" lnSpcReduction="10000"/>
          </a:bodyPr>
          <a:lstStyle/>
          <a:p>
            <a:r>
              <a:rPr lang="fr-CA" dirty="0">
                <a:highlight>
                  <a:srgbClr val="FFFF00"/>
                </a:highlight>
                <a:latin typeface="Rockwell Extra Bold" panose="02060903040505020403" pitchFamily="18" charset="0"/>
              </a:rPr>
              <a:t>Ce n’était pas notre premier choix</a:t>
            </a:r>
          </a:p>
          <a:p>
            <a:pPr lvl="1"/>
            <a:r>
              <a:rPr lang="fr-CA" dirty="0">
                <a:highlight>
                  <a:srgbClr val="FFFF00"/>
                </a:highlight>
                <a:latin typeface="Rockwell Extra Bold" panose="02060903040505020403" pitchFamily="18" charset="0"/>
              </a:rPr>
              <a:t>Autres idées (trop ou pas assez complexe):</a:t>
            </a:r>
          </a:p>
          <a:p>
            <a:pPr lvl="2"/>
            <a:r>
              <a:rPr lang="fr-CA" dirty="0">
                <a:highlight>
                  <a:srgbClr val="FFFF00"/>
                </a:highlight>
                <a:latin typeface="Rockwell Extra Bold" panose="02060903040505020403" pitchFamily="18" charset="0"/>
              </a:rPr>
              <a:t>Simulateur spatial : Pas assez complexe : utilisation de beaucoup de constante, perte de précision en passant du point de vue de galaxie à celui d’un écran (on voit peu les variations de trajectoire, d’orbite…), aussi au niveau de l’échelle temporel humaine (modification de trajectoire se déroulant sur des millénaires)</a:t>
            </a:r>
          </a:p>
          <a:p>
            <a:pPr lvl="2"/>
            <a:r>
              <a:rPr lang="fr-CA" dirty="0">
                <a:highlight>
                  <a:srgbClr val="FFFF00"/>
                </a:highlight>
                <a:latin typeface="Rockwell Extra Bold" panose="02060903040505020403" pitchFamily="18" charset="0"/>
              </a:rPr>
              <a:t>Robot </a:t>
            </a:r>
            <a:r>
              <a:rPr lang="fr-CA" dirty="0" err="1">
                <a:highlight>
                  <a:srgbClr val="FFFF00"/>
                </a:highlight>
                <a:latin typeface="Rockwell Extra Bold" panose="02060903040505020403" pitchFamily="18" charset="0"/>
              </a:rPr>
              <a:t>Mindstorm</a:t>
            </a:r>
            <a:r>
              <a:rPr lang="fr-CA" dirty="0">
                <a:highlight>
                  <a:srgbClr val="FFFF00"/>
                </a:highlight>
                <a:latin typeface="Rockwell Extra Bold" panose="02060903040505020403" pitchFamily="18" charset="0"/>
              </a:rPr>
              <a:t> : demande de connaître le fonctionnement </a:t>
            </a:r>
            <a:endParaRPr lang="fr-CA" dirty="0" smtClean="0">
              <a:highlight>
                <a:srgbClr val="FFFF00"/>
              </a:highlight>
              <a:latin typeface="Rockwell Extra Bold" panose="02060903040505020403" pitchFamily="18" charset="0"/>
            </a:endParaRPr>
          </a:p>
          <a:p>
            <a:pPr lvl="2"/>
            <a:r>
              <a:rPr lang="fr-CA" dirty="0" smtClean="0">
                <a:highlight>
                  <a:srgbClr val="FFFF00"/>
                </a:highlight>
                <a:latin typeface="Rockwell Extra Bold" panose="02060903040505020403" pitchFamily="18" charset="0"/>
              </a:rPr>
              <a:t>en </a:t>
            </a:r>
            <a:r>
              <a:rPr lang="fr-CA" dirty="0">
                <a:highlight>
                  <a:srgbClr val="FFFF00"/>
                </a:highlight>
                <a:latin typeface="Rockwell Extra Bold" panose="02060903040505020403" pitchFamily="18" charset="0"/>
              </a:rPr>
              <a:t>java qu’aucun de nous connait, peur de manquer de </a:t>
            </a:r>
            <a:r>
              <a:rPr lang="fr-CA" dirty="0" smtClean="0">
                <a:highlight>
                  <a:srgbClr val="FFFF00"/>
                </a:highlight>
                <a:latin typeface="Rockwell Extra Bold" panose="02060903040505020403" pitchFamily="18" charset="0"/>
              </a:rPr>
              <a:t>temps après </a:t>
            </a:r>
            <a:r>
              <a:rPr lang="fr-CA" dirty="0">
                <a:highlight>
                  <a:srgbClr val="FFFF00"/>
                </a:highlight>
                <a:latin typeface="Rockwell Extra Bold" panose="02060903040505020403" pitchFamily="18" charset="0"/>
              </a:rPr>
              <a:t>l’apprivoisement (besoin de temps </a:t>
            </a:r>
            <a:r>
              <a:rPr lang="fr-CA" dirty="0" smtClean="0">
                <a:highlight>
                  <a:srgbClr val="FFFF00"/>
                </a:highlight>
                <a:latin typeface="Rockwell Extra Bold" panose="02060903040505020403" pitchFamily="18" charset="0"/>
              </a:rPr>
              <a:t>pour développer </a:t>
            </a:r>
            <a:r>
              <a:rPr lang="fr-CA" dirty="0">
                <a:highlight>
                  <a:srgbClr val="FFFF00"/>
                </a:highlight>
                <a:latin typeface="Rockwell Extra Bold" panose="02060903040505020403" pitchFamily="18" charset="0"/>
              </a:rPr>
              <a:t>quelque chose de stimulant + stress habituel de cégépiens…)</a:t>
            </a:r>
          </a:p>
          <a:p>
            <a:pPr lvl="2"/>
            <a:r>
              <a:rPr lang="fr-CA" dirty="0">
                <a:highlight>
                  <a:srgbClr val="FFFF00"/>
                </a:highlight>
                <a:latin typeface="Rockwell Extra Bold" panose="02060903040505020403" pitchFamily="18" charset="0"/>
              </a:rPr>
              <a:t>Jeu RPG à la Zelda ou on lance des sort basés sur la chimie et la physique. On défait des ennemis ayant des points faibles. Problème : affichage (est-ce qu’on change d’écran ou la caméra suit?), assez pauvre en algorithmes complexe, c’est surtout un TP de technique en graphisme ou en </a:t>
            </a:r>
            <a:r>
              <a:rPr lang="fr-CA" dirty="0" err="1">
                <a:highlight>
                  <a:srgbClr val="FFFF00"/>
                </a:highlight>
                <a:latin typeface="Rockwell Extra Bold" panose="02060903040505020403" pitchFamily="18" charset="0"/>
              </a:rPr>
              <a:t>prog</a:t>
            </a:r>
            <a:r>
              <a:rPr lang="fr-CA" dirty="0">
                <a:highlight>
                  <a:srgbClr val="FFFF00"/>
                </a:highlight>
                <a:latin typeface="Rockwell Extra Bold" panose="02060903040505020403" pitchFamily="18" charset="0"/>
              </a:rPr>
              <a:t> 2 </a:t>
            </a:r>
            <a:r>
              <a:rPr lang="fr-CA" dirty="0">
                <a:highlight>
                  <a:srgbClr val="FFFF00"/>
                </a:highlight>
                <a:latin typeface="Rockwell Extra Bold" panose="02060903040505020403" pitchFamily="18" charset="0"/>
                <a:sym typeface="Wingdings" panose="05000000000000000000" pitchFamily="2" charset="2"/>
              </a:rPr>
              <a:t></a:t>
            </a:r>
          </a:p>
        </p:txBody>
      </p:sp>
    </p:spTree>
    <p:extLst>
      <p:ext uri="{BB962C8B-B14F-4D97-AF65-F5344CB8AC3E}">
        <p14:creationId xmlns:p14="http://schemas.microsoft.com/office/powerpoint/2010/main" val="12583171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4" dur="500"/>
                                        <p:tgtEl>
                                          <p:spTgt spid="3">
                                            <p:txEl>
                                              <p:pRg st="3" end="3"/>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90"/>
                                          </p:val>
                                        </p:tav>
                                        <p:tav tm="100000">
                                          <p:val>
                                            <p:fltVal val="0"/>
                                          </p:val>
                                        </p:tav>
                                      </p:tavLst>
                                    </p:anim>
                                    <p:animEffect transition="in" filter="fade">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8" dur="5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8564881"/>
          </a:xfrm>
        </p:spPr>
      </p:pic>
      <p:sp>
        <p:nvSpPr>
          <p:cNvPr id="2" name="Titre 1"/>
          <p:cNvSpPr>
            <a:spLocks noGrp="1"/>
          </p:cNvSpPr>
          <p:nvPr>
            <p:ph type="title"/>
          </p:nvPr>
        </p:nvSpPr>
        <p:spPr/>
        <p:txBody>
          <a:bodyPr/>
          <a:lstStyle/>
          <a:p>
            <a:r>
              <a:rPr lang="fr-CA" dirty="0" smtClean="0">
                <a:solidFill>
                  <a:schemeClr val="accent4">
                    <a:lumMod val="20000"/>
                    <a:lumOff val="80000"/>
                  </a:schemeClr>
                </a:solidFill>
                <a:latin typeface="Stencil" panose="040409050D0802020404" pitchFamily="82" charset="0"/>
              </a:rPr>
              <a:t>Début du développement</a:t>
            </a:r>
            <a:endParaRPr lang="fr-CA" dirty="0">
              <a:solidFill>
                <a:schemeClr val="accent4">
                  <a:lumMod val="20000"/>
                  <a:lumOff val="80000"/>
                </a:schemeClr>
              </a:solidFill>
            </a:endParaRPr>
          </a:p>
        </p:txBody>
      </p:sp>
      <p:sp>
        <p:nvSpPr>
          <p:cNvPr id="6" name="ZoneTexte 5"/>
          <p:cNvSpPr txBox="1"/>
          <p:nvPr/>
        </p:nvSpPr>
        <p:spPr>
          <a:xfrm>
            <a:off x="838200" y="1321356"/>
            <a:ext cx="8584401" cy="2585323"/>
          </a:xfrm>
          <a:prstGeom prst="rect">
            <a:avLst/>
          </a:prstGeom>
          <a:noFill/>
        </p:spPr>
        <p:txBody>
          <a:bodyPr wrap="none" rtlCol="0">
            <a:spAutoFit/>
          </a:bodyPr>
          <a:lstStyle/>
          <a:p>
            <a:r>
              <a:rPr lang="en-CA" dirty="0">
                <a:solidFill>
                  <a:schemeClr val="accent4">
                    <a:lumMod val="20000"/>
                    <a:lumOff val="80000"/>
                  </a:schemeClr>
                </a:solidFill>
                <a:latin typeface="Stencil" panose="040409050D0802020404" pitchFamily="82" charset="0"/>
              </a:rPr>
              <a:t>Q</a:t>
            </a:r>
            <a:r>
              <a:rPr lang="fr-CA" dirty="0" err="1">
                <a:solidFill>
                  <a:schemeClr val="accent4">
                    <a:lumMod val="20000"/>
                    <a:lumOff val="80000"/>
                  </a:schemeClr>
                </a:solidFill>
                <a:latin typeface="Stencil" panose="040409050D0802020404" pitchFamily="82" charset="0"/>
              </a:rPr>
              <a:t>uels</a:t>
            </a:r>
            <a:r>
              <a:rPr lang="fr-CA" dirty="0">
                <a:solidFill>
                  <a:schemeClr val="accent4">
                    <a:lumMod val="20000"/>
                    <a:lumOff val="80000"/>
                  </a:schemeClr>
                </a:solidFill>
                <a:latin typeface="Stencil" panose="040409050D0802020404" pitchFamily="82" charset="0"/>
              </a:rPr>
              <a:t> sont les choix prit pour lors de la création de notre projet?</a:t>
            </a:r>
          </a:p>
          <a:p>
            <a:endParaRPr lang="fr-CA" dirty="0">
              <a:solidFill>
                <a:schemeClr val="accent4">
                  <a:lumMod val="20000"/>
                  <a:lumOff val="80000"/>
                </a:schemeClr>
              </a:solidFill>
              <a:latin typeface="Stencil" panose="040409050D0802020404" pitchFamily="82" charset="0"/>
            </a:endParaRPr>
          </a:p>
          <a:p>
            <a:pPr marL="285750" indent="-285750">
              <a:buFontTx/>
              <a:buChar char="-"/>
            </a:pPr>
            <a:r>
              <a:rPr lang="en-CA" dirty="0">
                <a:solidFill>
                  <a:schemeClr val="accent4">
                    <a:lumMod val="20000"/>
                    <a:lumOff val="80000"/>
                  </a:schemeClr>
                </a:solidFill>
                <a:latin typeface="Stencil" panose="040409050D0802020404" pitchFamily="82" charset="0"/>
              </a:rPr>
              <a:t>Terrain </a:t>
            </a:r>
            <a:r>
              <a:rPr lang="en-CA" dirty="0" err="1">
                <a:solidFill>
                  <a:schemeClr val="accent4">
                    <a:lumMod val="20000"/>
                    <a:lumOff val="80000"/>
                  </a:schemeClr>
                </a:solidFill>
                <a:latin typeface="Stencil" panose="040409050D0802020404" pitchFamily="82" charset="0"/>
              </a:rPr>
              <a:t>généré</a:t>
            </a:r>
            <a:r>
              <a:rPr lang="en-CA" dirty="0">
                <a:solidFill>
                  <a:schemeClr val="accent4">
                    <a:lumMod val="20000"/>
                    <a:lumOff val="80000"/>
                  </a:schemeClr>
                </a:solidFill>
                <a:latin typeface="Stencil" panose="040409050D0802020404" pitchFamily="82" charset="0"/>
              </a:rPr>
              <a:t> </a:t>
            </a:r>
            <a:r>
              <a:rPr lang="en-CA" dirty="0" err="1">
                <a:solidFill>
                  <a:schemeClr val="accent4">
                    <a:lumMod val="20000"/>
                    <a:lumOff val="80000"/>
                  </a:schemeClr>
                </a:solidFill>
                <a:latin typeface="Stencil" panose="040409050D0802020404" pitchFamily="82" charset="0"/>
              </a:rPr>
              <a:t>aléatoirement</a:t>
            </a:r>
            <a:r>
              <a:rPr lang="en-CA" dirty="0">
                <a:solidFill>
                  <a:schemeClr val="accent4">
                    <a:lumMod val="20000"/>
                    <a:lumOff val="80000"/>
                  </a:schemeClr>
                </a:solidFill>
                <a:latin typeface="Stencil" panose="040409050D0802020404" pitchFamily="82" charset="0"/>
              </a:rPr>
              <a:t> </a:t>
            </a:r>
            <a:r>
              <a:rPr lang="en-CA" dirty="0" err="1">
                <a:solidFill>
                  <a:schemeClr val="accent4">
                    <a:lumMod val="20000"/>
                    <a:lumOff val="80000"/>
                  </a:schemeClr>
                </a:solidFill>
                <a:latin typeface="Stencil" panose="040409050D0802020404" pitchFamily="82" charset="0"/>
              </a:rPr>
              <a:t>ou</a:t>
            </a:r>
            <a:r>
              <a:rPr lang="en-CA" dirty="0">
                <a:solidFill>
                  <a:schemeClr val="accent4">
                    <a:lumMod val="20000"/>
                    <a:lumOff val="80000"/>
                  </a:schemeClr>
                </a:solidFill>
                <a:latin typeface="Stencil" panose="040409050D0802020404" pitchFamily="82" charset="0"/>
              </a:rPr>
              <a:t> par des </a:t>
            </a:r>
            <a:r>
              <a:rPr lang="en-CA" dirty="0" err="1">
                <a:solidFill>
                  <a:schemeClr val="accent4">
                    <a:lumMod val="20000"/>
                    <a:lumOff val="80000"/>
                  </a:schemeClr>
                </a:solidFill>
                <a:latin typeface="Stencil" panose="040409050D0802020404" pitchFamily="82" charset="0"/>
              </a:rPr>
              <a:t>niveaux</a:t>
            </a:r>
            <a:r>
              <a:rPr lang="en-CA" dirty="0">
                <a:solidFill>
                  <a:schemeClr val="accent4">
                    <a:lumMod val="20000"/>
                    <a:lumOff val="80000"/>
                  </a:schemeClr>
                </a:solidFill>
                <a:latin typeface="Stencil" panose="040409050D0802020404" pitchFamily="82" charset="0"/>
              </a:rPr>
              <a:t> </a:t>
            </a:r>
            <a:r>
              <a:rPr lang="en-CA" dirty="0" err="1">
                <a:solidFill>
                  <a:schemeClr val="accent4">
                    <a:lumMod val="20000"/>
                    <a:lumOff val="80000"/>
                  </a:schemeClr>
                </a:solidFill>
                <a:latin typeface="Stencil" panose="040409050D0802020404" pitchFamily="82" charset="0"/>
              </a:rPr>
              <a:t>pédéterminé</a:t>
            </a:r>
            <a:r>
              <a:rPr lang="en-CA" dirty="0">
                <a:solidFill>
                  <a:schemeClr val="accent4">
                    <a:lumMod val="20000"/>
                    <a:lumOff val="80000"/>
                  </a:schemeClr>
                </a:solidFill>
                <a:latin typeface="Stencil" panose="040409050D0802020404" pitchFamily="82" charset="0"/>
              </a:rPr>
              <a:t>?</a:t>
            </a:r>
          </a:p>
          <a:p>
            <a:pPr marL="285750" indent="-285750">
              <a:buFontTx/>
              <a:buChar char="-"/>
            </a:pPr>
            <a:endParaRPr lang="en-CA" dirty="0">
              <a:solidFill>
                <a:schemeClr val="accent4">
                  <a:lumMod val="20000"/>
                  <a:lumOff val="80000"/>
                </a:schemeClr>
              </a:solidFill>
              <a:latin typeface="Stencil" panose="040409050D0802020404" pitchFamily="82" charset="0"/>
            </a:endParaRPr>
          </a:p>
          <a:p>
            <a:pPr marL="285750" indent="-285750">
              <a:buFontTx/>
              <a:buChar char="-"/>
            </a:pPr>
            <a:r>
              <a:rPr lang="en-CA" dirty="0">
                <a:solidFill>
                  <a:schemeClr val="accent4">
                    <a:lumMod val="20000"/>
                    <a:lumOff val="80000"/>
                  </a:schemeClr>
                </a:solidFill>
                <a:latin typeface="Stencil" panose="040409050D0802020404" pitchFamily="82" charset="0"/>
              </a:rPr>
              <a:t>Terrain destructive </a:t>
            </a:r>
            <a:r>
              <a:rPr lang="en-CA" dirty="0" err="1">
                <a:solidFill>
                  <a:schemeClr val="accent4">
                    <a:lumMod val="20000"/>
                    <a:lumOff val="80000"/>
                  </a:schemeClr>
                </a:solidFill>
                <a:latin typeface="Stencil" panose="040409050D0802020404" pitchFamily="82" charset="0"/>
              </a:rPr>
              <a:t>ou</a:t>
            </a:r>
            <a:r>
              <a:rPr lang="en-CA" dirty="0">
                <a:solidFill>
                  <a:schemeClr val="accent4">
                    <a:lumMod val="20000"/>
                    <a:lumOff val="80000"/>
                  </a:schemeClr>
                </a:solidFill>
                <a:latin typeface="Stencil" panose="040409050D0802020404" pitchFamily="82" charset="0"/>
              </a:rPr>
              <a:t> static?</a:t>
            </a:r>
          </a:p>
          <a:p>
            <a:pPr marL="285750" indent="-285750">
              <a:buFontTx/>
              <a:buChar char="-"/>
            </a:pPr>
            <a:endParaRPr lang="fr-CA" dirty="0">
              <a:solidFill>
                <a:schemeClr val="accent4">
                  <a:lumMod val="20000"/>
                  <a:lumOff val="80000"/>
                </a:schemeClr>
              </a:solidFill>
              <a:latin typeface="Stencil" panose="040409050D0802020404" pitchFamily="82" charset="0"/>
            </a:endParaRPr>
          </a:p>
          <a:p>
            <a:pPr marL="285750" indent="-285750">
              <a:buFontTx/>
              <a:buChar char="-"/>
            </a:pPr>
            <a:r>
              <a:rPr lang="en-CA" dirty="0">
                <a:solidFill>
                  <a:schemeClr val="accent4">
                    <a:lumMod val="20000"/>
                    <a:lumOff val="80000"/>
                  </a:schemeClr>
                </a:solidFill>
                <a:latin typeface="Stencil" panose="040409050D0802020404" pitchFamily="82" charset="0"/>
              </a:rPr>
              <a:t>Intelligence </a:t>
            </a:r>
            <a:r>
              <a:rPr lang="en-CA" dirty="0" err="1">
                <a:solidFill>
                  <a:schemeClr val="accent4">
                    <a:lumMod val="20000"/>
                    <a:lumOff val="80000"/>
                  </a:schemeClr>
                </a:solidFill>
                <a:latin typeface="Stencil" panose="040409050D0802020404" pitchFamily="82" charset="0"/>
              </a:rPr>
              <a:t>artificielle</a:t>
            </a:r>
            <a:r>
              <a:rPr lang="en-CA" dirty="0">
                <a:solidFill>
                  <a:schemeClr val="accent4">
                    <a:lumMod val="20000"/>
                    <a:lumOff val="80000"/>
                  </a:schemeClr>
                </a:solidFill>
                <a:latin typeface="Stencil" panose="040409050D0802020404" pitchFamily="82" charset="0"/>
              </a:rPr>
              <a:t> progressive </a:t>
            </a:r>
            <a:r>
              <a:rPr lang="en-CA" dirty="0" err="1">
                <a:solidFill>
                  <a:schemeClr val="accent4">
                    <a:lumMod val="20000"/>
                    <a:lumOff val="80000"/>
                  </a:schemeClr>
                </a:solidFill>
                <a:latin typeface="Stencil" panose="040409050D0802020404" pitchFamily="82" charset="0"/>
              </a:rPr>
              <a:t>ou</a:t>
            </a:r>
            <a:r>
              <a:rPr lang="en-CA" dirty="0">
                <a:solidFill>
                  <a:schemeClr val="accent4">
                    <a:lumMod val="20000"/>
                    <a:lumOff val="80000"/>
                  </a:schemeClr>
                </a:solidFill>
                <a:latin typeface="Stencil" panose="040409050D0802020404" pitchFamily="82" charset="0"/>
              </a:rPr>
              <a:t> naïve?</a:t>
            </a:r>
          </a:p>
          <a:p>
            <a:pPr marL="285750" indent="-285750">
              <a:buFontTx/>
              <a:buChar char="-"/>
            </a:pPr>
            <a:endParaRPr lang="en-CA" dirty="0">
              <a:solidFill>
                <a:schemeClr val="accent4">
                  <a:lumMod val="20000"/>
                  <a:lumOff val="80000"/>
                </a:schemeClr>
              </a:solidFill>
              <a:latin typeface="Stencil" panose="040409050D0802020404" pitchFamily="82" charset="0"/>
            </a:endParaRPr>
          </a:p>
          <a:p>
            <a:pPr marL="285750" indent="-285750">
              <a:buFontTx/>
              <a:buChar char="-"/>
            </a:pPr>
            <a:r>
              <a:rPr lang="en-CA" dirty="0" err="1">
                <a:solidFill>
                  <a:schemeClr val="accent4">
                    <a:lumMod val="20000"/>
                    <a:lumOff val="80000"/>
                  </a:schemeClr>
                </a:solidFill>
                <a:latin typeface="Stencil" panose="040409050D0802020404" pitchFamily="82" charset="0"/>
              </a:rPr>
              <a:t>Jeu</a:t>
            </a:r>
            <a:r>
              <a:rPr lang="en-CA" dirty="0">
                <a:solidFill>
                  <a:schemeClr val="accent4">
                    <a:lumMod val="20000"/>
                    <a:lumOff val="80000"/>
                  </a:schemeClr>
                </a:solidFill>
                <a:latin typeface="Stencil" panose="040409050D0802020404" pitchFamily="82" charset="0"/>
              </a:rPr>
              <a:t> tour par tour </a:t>
            </a:r>
            <a:r>
              <a:rPr lang="en-CA" dirty="0" err="1">
                <a:solidFill>
                  <a:schemeClr val="accent4">
                    <a:lumMod val="20000"/>
                    <a:lumOff val="80000"/>
                  </a:schemeClr>
                </a:solidFill>
                <a:latin typeface="Stencil" panose="040409050D0802020404" pitchFamily="82" charset="0"/>
              </a:rPr>
              <a:t>ou</a:t>
            </a:r>
            <a:r>
              <a:rPr lang="en-CA" dirty="0">
                <a:solidFill>
                  <a:schemeClr val="accent4">
                    <a:lumMod val="20000"/>
                    <a:lumOff val="80000"/>
                  </a:schemeClr>
                </a:solidFill>
                <a:latin typeface="Stencil" panose="040409050D0802020404" pitchFamily="82" charset="0"/>
              </a:rPr>
              <a:t> </a:t>
            </a:r>
            <a:r>
              <a:rPr lang="en-CA" dirty="0" err="1">
                <a:solidFill>
                  <a:schemeClr val="accent4">
                    <a:lumMod val="20000"/>
                    <a:lumOff val="80000"/>
                  </a:schemeClr>
                </a:solidFill>
                <a:latin typeface="Stencil" panose="040409050D0802020404" pitchFamily="82" charset="0"/>
              </a:rPr>
              <a:t>jeu</a:t>
            </a:r>
            <a:r>
              <a:rPr lang="en-CA" dirty="0">
                <a:solidFill>
                  <a:schemeClr val="accent4">
                    <a:lumMod val="20000"/>
                    <a:lumOff val="80000"/>
                  </a:schemeClr>
                </a:solidFill>
                <a:latin typeface="Stencil" panose="040409050D0802020404" pitchFamily="82" charset="0"/>
              </a:rPr>
              <a:t> </a:t>
            </a:r>
            <a:r>
              <a:rPr lang="en-CA" dirty="0" err="1">
                <a:solidFill>
                  <a:schemeClr val="accent4">
                    <a:lumMod val="20000"/>
                    <a:lumOff val="80000"/>
                  </a:schemeClr>
                </a:solidFill>
                <a:latin typeface="Stencil" panose="040409050D0802020404" pitchFamily="82" charset="0"/>
              </a:rPr>
              <a:t>progressif</a:t>
            </a:r>
            <a:r>
              <a:rPr lang="en-CA" dirty="0">
                <a:solidFill>
                  <a:schemeClr val="accent4">
                    <a:lumMod val="20000"/>
                    <a:lumOff val="80000"/>
                  </a:schemeClr>
                </a:solidFill>
                <a:latin typeface="Stencil" panose="040409050D0802020404" pitchFamily="82" charset="0"/>
              </a:rPr>
              <a:t>?</a:t>
            </a:r>
          </a:p>
        </p:txBody>
      </p:sp>
    </p:spTree>
    <p:extLst>
      <p:ext uri="{BB962C8B-B14F-4D97-AF65-F5344CB8AC3E}">
        <p14:creationId xmlns:p14="http://schemas.microsoft.com/office/powerpoint/2010/main" val="2754565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0"/>
            <a:ext cx="12192000" cy="7142102"/>
          </a:xfrm>
          <a:prstGeom prst="rect">
            <a:avLst/>
          </a:prstGeom>
        </p:spPr>
      </p:pic>
      <p:pic>
        <p:nvPicPr>
          <p:cNvPr id="5" name="Image 4"/>
          <p:cNvPicPr>
            <a:picLocks noChangeAspect="1"/>
          </p:cNvPicPr>
          <p:nvPr/>
        </p:nvPicPr>
        <p:blipFill>
          <a:blip r:embed="rId3"/>
          <a:stretch>
            <a:fillRect/>
          </a:stretch>
        </p:blipFill>
        <p:spPr>
          <a:xfrm rot="19579632">
            <a:off x="2133601" y="728576"/>
            <a:ext cx="7306733" cy="5317506"/>
          </a:xfrm>
          <a:prstGeom prst="rect">
            <a:avLst/>
          </a:prstGeom>
        </p:spPr>
      </p:pic>
      <p:sp>
        <p:nvSpPr>
          <p:cNvPr id="2" name="Titre 1"/>
          <p:cNvSpPr>
            <a:spLocks noGrp="1"/>
          </p:cNvSpPr>
          <p:nvPr>
            <p:ph type="title"/>
          </p:nvPr>
        </p:nvSpPr>
        <p:spPr>
          <a:xfrm>
            <a:off x="409222" y="1471436"/>
            <a:ext cx="10515600" cy="1325563"/>
          </a:xfrm>
        </p:spPr>
        <p:txBody>
          <a:bodyPr/>
          <a:lstStyle/>
          <a:p>
            <a:r>
              <a:rPr lang="fr-CA" dirty="0">
                <a:highlight>
                  <a:srgbClr val="FF0000"/>
                </a:highlight>
                <a:latin typeface="Stencil" panose="040409050D0802020404" pitchFamily="82" charset="0"/>
              </a:rPr>
              <a:t>Après mûre réflexion…</a:t>
            </a:r>
          </a:p>
        </p:txBody>
      </p:sp>
    </p:spTree>
    <p:extLst>
      <p:ext uri="{BB962C8B-B14F-4D97-AF65-F5344CB8AC3E}">
        <p14:creationId xmlns:p14="http://schemas.microsoft.com/office/powerpoint/2010/main" val="2100711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74531" y="234339"/>
            <a:ext cx="9144000" cy="987791"/>
          </a:xfrm>
        </p:spPr>
        <p:txBody>
          <a:bodyPr>
            <a:normAutofit/>
          </a:bodyPr>
          <a:lstStyle/>
          <a:p>
            <a:r>
              <a:rPr lang="fr-CA" dirty="0" smtClean="0"/>
              <a:t>La création du terrain</a:t>
            </a:r>
            <a:endParaRPr lang="fr-CA"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89" y="1960740"/>
            <a:ext cx="5238799" cy="3327963"/>
          </a:xfrm>
          <a:prstGeom prst="rect">
            <a:avLst/>
          </a:prstGeom>
        </p:spPr>
      </p:pic>
      <p:sp>
        <p:nvSpPr>
          <p:cNvPr id="9" name="ZoneTexte 8"/>
          <p:cNvSpPr txBox="1"/>
          <p:nvPr/>
        </p:nvSpPr>
        <p:spPr>
          <a:xfrm>
            <a:off x="1374531" y="2259458"/>
            <a:ext cx="2870658" cy="923330"/>
          </a:xfrm>
          <a:prstGeom prst="rect">
            <a:avLst/>
          </a:prstGeom>
          <a:noFill/>
        </p:spPr>
        <p:txBody>
          <a:bodyPr wrap="none" rtlCol="0">
            <a:spAutoFit/>
          </a:bodyPr>
          <a:lstStyle/>
          <a:p>
            <a:r>
              <a:rPr lang="fr-CA" dirty="0" smtClean="0"/>
              <a:t>Utilisation d’une fonction </a:t>
            </a:r>
          </a:p>
          <a:p>
            <a:r>
              <a:rPr lang="fr-CA" dirty="0" smtClean="0"/>
              <a:t>pour créer la ligne du terrain</a:t>
            </a:r>
          </a:p>
          <a:p>
            <a:endParaRPr lang="fr-CA"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534" y="1060619"/>
            <a:ext cx="5258166" cy="3340267"/>
          </a:xfrm>
          <a:prstGeom prst="rect">
            <a:avLst/>
          </a:prstGeom>
        </p:spPr>
      </p:pic>
      <p:sp>
        <p:nvSpPr>
          <p:cNvPr id="12" name="ZoneTexte 11"/>
          <p:cNvSpPr txBox="1"/>
          <p:nvPr/>
        </p:nvSpPr>
        <p:spPr>
          <a:xfrm>
            <a:off x="6729494" y="1569210"/>
            <a:ext cx="3568485" cy="646331"/>
          </a:xfrm>
          <a:prstGeom prst="rect">
            <a:avLst/>
          </a:prstGeom>
          <a:noFill/>
        </p:spPr>
        <p:txBody>
          <a:bodyPr wrap="square" rtlCol="0">
            <a:spAutoFit/>
          </a:bodyPr>
          <a:lstStyle/>
          <a:p>
            <a:r>
              <a:rPr lang="fr-CA" dirty="0" smtClean="0"/>
              <a:t>Remplissage de la fonction avec des rectangles de deux pixels de large</a:t>
            </a:r>
            <a:endParaRPr lang="fr-CA" dirty="0"/>
          </a:p>
        </p:txBody>
      </p:sp>
      <p:sp>
        <p:nvSpPr>
          <p:cNvPr id="13" name="ZoneTexte 12"/>
          <p:cNvSpPr txBox="1"/>
          <p:nvPr/>
        </p:nvSpPr>
        <p:spPr>
          <a:xfrm>
            <a:off x="1281446" y="5111644"/>
            <a:ext cx="2799356" cy="646331"/>
          </a:xfrm>
          <a:prstGeom prst="rect">
            <a:avLst/>
          </a:prstGeom>
          <a:noFill/>
        </p:spPr>
        <p:txBody>
          <a:bodyPr wrap="none" rtlCol="0">
            <a:spAutoFit/>
          </a:bodyPr>
          <a:lstStyle/>
          <a:p>
            <a:r>
              <a:rPr lang="fr-CA" dirty="0" smtClean="0"/>
              <a:t>Plusieurs fonction dont la </a:t>
            </a:r>
          </a:p>
          <a:p>
            <a:r>
              <a:rPr lang="fr-CA" dirty="0" smtClean="0"/>
              <a:t>fonction sinus et sinus carré</a:t>
            </a:r>
            <a:endParaRPr lang="fr-CA" dirty="0"/>
          </a:p>
        </p:txBody>
      </p:sp>
      <p:cxnSp>
        <p:nvCxnSpPr>
          <p:cNvPr id="15" name="Connecteur droit avec flèche 14"/>
          <p:cNvCxnSpPr/>
          <p:nvPr/>
        </p:nvCxnSpPr>
        <p:spPr>
          <a:xfrm>
            <a:off x="1392116" y="4180117"/>
            <a:ext cx="0" cy="91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3886200" y="4006312"/>
            <a:ext cx="0" cy="71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300937" y="5741377"/>
            <a:ext cx="3370474" cy="646331"/>
          </a:xfrm>
          <a:prstGeom prst="rect">
            <a:avLst/>
          </a:prstGeom>
          <a:noFill/>
        </p:spPr>
        <p:txBody>
          <a:bodyPr wrap="none" rtlCol="0">
            <a:spAutoFit/>
          </a:bodyPr>
          <a:lstStyle/>
          <a:p>
            <a:r>
              <a:rPr lang="fr-CA" dirty="0" smtClean="0"/>
              <a:t>List&lt;1, 2, 3, 4, 5, …&gt; pour accéder </a:t>
            </a:r>
          </a:p>
          <a:p>
            <a:r>
              <a:rPr lang="fr-CA" dirty="0" smtClean="0"/>
              <a:t>aux rectangles facilement</a:t>
            </a:r>
            <a:endParaRPr lang="fr-CA" dirty="0"/>
          </a:p>
        </p:txBody>
      </p:sp>
      <p:cxnSp>
        <p:nvCxnSpPr>
          <p:cNvPr id="20" name="Connecteur droit avec flèche 19"/>
          <p:cNvCxnSpPr/>
          <p:nvPr/>
        </p:nvCxnSpPr>
        <p:spPr>
          <a:xfrm>
            <a:off x="6182836" y="4369255"/>
            <a:ext cx="641838" cy="14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6356105" y="4368445"/>
            <a:ext cx="767140" cy="14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6588464" y="4367635"/>
            <a:ext cx="725365" cy="14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6779100" y="4361923"/>
            <a:ext cx="858333" cy="14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7022755" y="4381405"/>
            <a:ext cx="963419" cy="14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14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A" dirty="0" smtClean="0"/>
              <a:t>Destruction du terrain</a:t>
            </a:r>
            <a:endParaRPr lang="fr-CA"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81" y="3182815"/>
            <a:ext cx="5005806" cy="3179953"/>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717" y="3201232"/>
            <a:ext cx="4976813" cy="3161536"/>
          </a:xfrm>
          <a:prstGeom prst="rect">
            <a:avLst/>
          </a:prstGeom>
        </p:spPr>
      </p:pic>
      <p:sp>
        <p:nvSpPr>
          <p:cNvPr id="6" name="ZoneTexte 5"/>
          <p:cNvSpPr txBox="1"/>
          <p:nvPr/>
        </p:nvSpPr>
        <p:spPr>
          <a:xfrm>
            <a:off x="1010751" y="2536484"/>
            <a:ext cx="4308596" cy="646331"/>
          </a:xfrm>
          <a:prstGeom prst="rect">
            <a:avLst/>
          </a:prstGeom>
          <a:noFill/>
        </p:spPr>
        <p:txBody>
          <a:bodyPr wrap="square" rtlCol="0">
            <a:spAutoFit/>
          </a:bodyPr>
          <a:lstStyle/>
          <a:p>
            <a:r>
              <a:rPr lang="fr-CA" dirty="0" smtClean="0"/>
              <a:t>On suit la position du projectile pour déterminer son point d’impact</a:t>
            </a:r>
            <a:endParaRPr lang="fr-CA" dirty="0"/>
          </a:p>
        </p:txBody>
      </p:sp>
      <p:sp>
        <p:nvSpPr>
          <p:cNvPr id="7" name="ZoneTexte 6"/>
          <p:cNvSpPr txBox="1"/>
          <p:nvPr/>
        </p:nvSpPr>
        <p:spPr>
          <a:xfrm>
            <a:off x="6207369" y="2547425"/>
            <a:ext cx="4460632" cy="923330"/>
          </a:xfrm>
          <a:prstGeom prst="rect">
            <a:avLst/>
          </a:prstGeom>
          <a:noFill/>
        </p:spPr>
        <p:txBody>
          <a:bodyPr wrap="square" rtlCol="0">
            <a:spAutoFit/>
          </a:bodyPr>
          <a:lstStyle/>
          <a:p>
            <a:r>
              <a:rPr lang="fr-CA" dirty="0" smtClean="0"/>
              <a:t>À partir du point d’impact, nous pouvons connaître les rectangles affectés et réduire leur hauteur</a:t>
            </a:r>
            <a:endParaRPr lang="fr-CA" dirty="0"/>
          </a:p>
        </p:txBody>
      </p:sp>
    </p:spTree>
    <p:extLst>
      <p:ext uri="{BB962C8B-B14F-4D97-AF65-F5344CB8AC3E}">
        <p14:creationId xmlns:p14="http://schemas.microsoft.com/office/powerpoint/2010/main" val="5423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A" dirty="0" smtClean="0"/>
              <a:t>Déplacement du tank sur le terrain</a:t>
            </a:r>
            <a:endParaRPr lang="fr-CA"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911" y="3083532"/>
            <a:ext cx="5457825" cy="3467100"/>
          </a:xfrm>
        </p:spPr>
      </p:pic>
      <p:cxnSp>
        <p:nvCxnSpPr>
          <p:cNvPr id="6" name="Connecteur droit avec flèche 5"/>
          <p:cNvCxnSpPr/>
          <p:nvPr/>
        </p:nvCxnSpPr>
        <p:spPr>
          <a:xfrm flipV="1">
            <a:off x="1389529" y="3263153"/>
            <a:ext cx="0" cy="112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1900518" y="4096871"/>
            <a:ext cx="959223" cy="56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1238686" y="2898866"/>
            <a:ext cx="301686" cy="369332"/>
          </a:xfrm>
          <a:prstGeom prst="rect">
            <a:avLst/>
          </a:prstGeom>
          <a:noFill/>
        </p:spPr>
        <p:txBody>
          <a:bodyPr wrap="none" rtlCol="0">
            <a:spAutoFit/>
          </a:bodyPr>
          <a:lstStyle/>
          <a:p>
            <a:r>
              <a:rPr lang="fr-CA" dirty="0" smtClean="0"/>
              <a:t>5</a:t>
            </a:r>
            <a:endParaRPr lang="fr-CA" dirty="0"/>
          </a:p>
        </p:txBody>
      </p:sp>
      <p:sp>
        <p:nvSpPr>
          <p:cNvPr id="10" name="ZoneTexte 9"/>
          <p:cNvSpPr txBox="1"/>
          <p:nvPr/>
        </p:nvSpPr>
        <p:spPr>
          <a:xfrm>
            <a:off x="2791137" y="3819872"/>
            <a:ext cx="301686" cy="369332"/>
          </a:xfrm>
          <a:prstGeom prst="rect">
            <a:avLst/>
          </a:prstGeom>
          <a:noFill/>
        </p:spPr>
        <p:txBody>
          <a:bodyPr wrap="none" rtlCol="0">
            <a:spAutoFit/>
          </a:bodyPr>
          <a:lstStyle/>
          <a:p>
            <a:r>
              <a:rPr lang="fr-CA" dirty="0" smtClean="0"/>
              <a:t>7</a:t>
            </a:r>
            <a:endParaRPr lang="fr-CA" dirty="0"/>
          </a:p>
        </p:txBody>
      </p:sp>
      <p:sp>
        <p:nvSpPr>
          <p:cNvPr id="11" name="ZoneTexte 10"/>
          <p:cNvSpPr txBox="1"/>
          <p:nvPr/>
        </p:nvSpPr>
        <p:spPr>
          <a:xfrm>
            <a:off x="393552" y="2114775"/>
            <a:ext cx="4680472" cy="923330"/>
          </a:xfrm>
          <a:prstGeom prst="rect">
            <a:avLst/>
          </a:prstGeom>
          <a:noFill/>
        </p:spPr>
        <p:txBody>
          <a:bodyPr wrap="square" rtlCol="0">
            <a:spAutoFit/>
          </a:bodyPr>
          <a:lstStyle/>
          <a:p>
            <a:r>
              <a:rPr lang="fr-CA" dirty="0" smtClean="0"/>
              <a:t>Le tank est attribué deux rectangles. Nous en avons pris deux au lieu de un, car cela nous permet de calculer l’orientation du tank.</a:t>
            </a:r>
            <a:endParaRPr lang="fr-CA"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723" y="3083532"/>
            <a:ext cx="5460103" cy="3468547"/>
          </a:xfrm>
          <a:prstGeom prst="rect">
            <a:avLst/>
          </a:prstGeom>
        </p:spPr>
      </p:pic>
      <p:cxnSp>
        <p:nvCxnSpPr>
          <p:cNvPr id="14" name="Connecteur droit avec flèche 13"/>
          <p:cNvCxnSpPr/>
          <p:nvPr/>
        </p:nvCxnSpPr>
        <p:spPr>
          <a:xfrm flipV="1">
            <a:off x="8086165" y="3971365"/>
            <a:ext cx="0" cy="93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8543365" y="5020235"/>
            <a:ext cx="860611" cy="331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7935322" y="3635206"/>
            <a:ext cx="301686" cy="369332"/>
          </a:xfrm>
          <a:prstGeom prst="rect">
            <a:avLst/>
          </a:prstGeom>
          <a:noFill/>
        </p:spPr>
        <p:txBody>
          <a:bodyPr wrap="none" rtlCol="0">
            <a:spAutoFit/>
          </a:bodyPr>
          <a:lstStyle/>
          <a:p>
            <a:r>
              <a:rPr lang="fr-CA" dirty="0" smtClean="0"/>
              <a:t>8</a:t>
            </a:r>
            <a:endParaRPr lang="fr-CA" dirty="0"/>
          </a:p>
        </p:txBody>
      </p:sp>
      <p:sp>
        <p:nvSpPr>
          <p:cNvPr id="18" name="ZoneTexte 17"/>
          <p:cNvSpPr txBox="1"/>
          <p:nvPr/>
        </p:nvSpPr>
        <p:spPr>
          <a:xfrm>
            <a:off x="9403976" y="4816750"/>
            <a:ext cx="418704" cy="369332"/>
          </a:xfrm>
          <a:prstGeom prst="rect">
            <a:avLst/>
          </a:prstGeom>
          <a:noFill/>
        </p:spPr>
        <p:txBody>
          <a:bodyPr wrap="none" rtlCol="0">
            <a:spAutoFit/>
          </a:bodyPr>
          <a:lstStyle/>
          <a:p>
            <a:r>
              <a:rPr lang="fr-CA" dirty="0" smtClean="0"/>
              <a:t>10</a:t>
            </a:r>
            <a:endParaRPr lang="fr-CA" dirty="0"/>
          </a:p>
        </p:txBody>
      </p:sp>
      <p:sp>
        <p:nvSpPr>
          <p:cNvPr id="19" name="ZoneTexte 18"/>
          <p:cNvSpPr txBox="1"/>
          <p:nvPr/>
        </p:nvSpPr>
        <p:spPr>
          <a:xfrm>
            <a:off x="6916270" y="2628612"/>
            <a:ext cx="4114800" cy="646331"/>
          </a:xfrm>
          <a:prstGeom prst="rect">
            <a:avLst/>
          </a:prstGeom>
          <a:noFill/>
        </p:spPr>
        <p:txBody>
          <a:bodyPr wrap="square" rtlCol="0">
            <a:spAutoFit/>
          </a:bodyPr>
          <a:lstStyle/>
          <a:p>
            <a:r>
              <a:rPr lang="fr-CA" dirty="0" smtClean="0"/>
              <a:t>Pour le déplacement, nous changeons les attributs du tank pour changer sa position</a:t>
            </a:r>
            <a:endParaRPr lang="fr-CA" dirty="0"/>
          </a:p>
        </p:txBody>
      </p:sp>
    </p:spTree>
    <p:extLst>
      <p:ext uri="{BB962C8B-B14F-4D97-AF65-F5344CB8AC3E}">
        <p14:creationId xmlns:p14="http://schemas.microsoft.com/office/powerpoint/2010/main" val="137929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A" dirty="0" smtClean="0"/>
              <a:t>Le tank drill</a:t>
            </a:r>
            <a:endParaRPr lang="fr-CA"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5562" y="2781300"/>
            <a:ext cx="7000875" cy="4076700"/>
          </a:xfrm>
        </p:spPr>
      </p:pic>
      <p:sp>
        <p:nvSpPr>
          <p:cNvPr id="5" name="ZoneTexte 4"/>
          <p:cNvSpPr txBox="1"/>
          <p:nvPr/>
        </p:nvSpPr>
        <p:spPr>
          <a:xfrm>
            <a:off x="2883877" y="1890346"/>
            <a:ext cx="6448382" cy="923330"/>
          </a:xfrm>
          <a:prstGeom prst="rect">
            <a:avLst/>
          </a:prstGeom>
          <a:noFill/>
        </p:spPr>
        <p:txBody>
          <a:bodyPr wrap="square" rtlCol="0">
            <a:spAutoFit/>
          </a:bodyPr>
          <a:lstStyle/>
          <a:p>
            <a:r>
              <a:rPr lang="fr-CA" dirty="0" smtClean="0"/>
              <a:t>Puisque nous avions seulement un point de contact entre le tank et le sol, celui avait de la difficulté à monter et descendre les montagnes</a:t>
            </a:r>
            <a:endParaRPr lang="fr-CA" dirty="0"/>
          </a:p>
        </p:txBody>
      </p:sp>
    </p:spTree>
    <p:extLst>
      <p:ext uri="{BB962C8B-B14F-4D97-AF65-F5344CB8AC3E}">
        <p14:creationId xmlns:p14="http://schemas.microsoft.com/office/powerpoint/2010/main" val="269418972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1098</Words>
  <Application>Microsoft Office PowerPoint</Application>
  <PresentationFormat>Grand écran</PresentationFormat>
  <Paragraphs>168</Paragraphs>
  <Slides>20</Slides>
  <Notes>0</Notes>
  <HiddenSlides>0</HiddenSlides>
  <MMClips>5</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20</vt:i4>
      </vt:variant>
    </vt:vector>
  </HeadingPairs>
  <TitlesOfParts>
    <vt:vector size="28" baseType="lpstr">
      <vt:lpstr>Arial</vt:lpstr>
      <vt:lpstr>Calibri</vt:lpstr>
      <vt:lpstr>Calibri Light</vt:lpstr>
      <vt:lpstr>Rockwell Extra Bold</vt:lpstr>
      <vt:lpstr>Stencil</vt:lpstr>
      <vt:lpstr>Technovia</vt:lpstr>
      <vt:lpstr>Wingdings</vt:lpstr>
      <vt:lpstr>Thème Office</vt:lpstr>
      <vt:lpstr>Présentation PowerPoint</vt:lpstr>
      <vt:lpstr>Plan : Projet «Les tanks infernaux»</vt:lpstr>
      <vt:lpstr>Origine</vt:lpstr>
      <vt:lpstr>Début du développement</vt:lpstr>
      <vt:lpstr>Après mûre réflexion…</vt:lpstr>
      <vt:lpstr>La création du terrain</vt:lpstr>
      <vt:lpstr>Destruction du terrain</vt:lpstr>
      <vt:lpstr>Déplacement du tank sur le terrain</vt:lpstr>
      <vt:lpstr>Le tank drill</vt:lpstr>
      <vt:lpstr>Tir physique</vt:lpstr>
      <vt:lpstr>Les tirs physiques disponibles</vt:lpstr>
      <vt:lpstr>Tir Énergie</vt:lpstr>
      <vt:lpstr>Présentation PowerPoint</vt:lpstr>
      <vt:lpstr>Intelligence artificielle</vt:lpstr>
      <vt:lpstr>Intelligence artificielle (suite)</vt:lpstr>
      <vt:lpstr>Exemples de code:</vt:lpstr>
      <vt:lpstr>Bugs de développement</vt:lpstr>
      <vt:lpstr>QUANTUM TOOLKIT</vt:lpstr>
      <vt:lpstr>Platform.runlater!</vt:lpstr>
      <vt:lpstr>L’algorithme du meilleur 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Gabriel Genest</dc:creator>
  <cp:lastModifiedBy>Nathan Gagnon</cp:lastModifiedBy>
  <cp:revision>31</cp:revision>
  <dcterms:created xsi:type="dcterms:W3CDTF">2017-05-10T17:13:31Z</dcterms:created>
  <dcterms:modified xsi:type="dcterms:W3CDTF">2017-05-11T17:12:48Z</dcterms:modified>
</cp:coreProperties>
</file>